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compatMode="1" strictFirstAndLastChars="0" embedTrueTypeFonts="1" saveSubsetFonts="1" autoCompressPictures="0">
  <p:sldMasterIdLst>
    <p:sldMasterId id="2147483682" r:id="rId1"/>
    <p:sldMasterId id="2147483686" r:id="rId2"/>
  </p:sldMasterIdLst>
  <p:notesMasterIdLst>
    <p:notesMasterId r:id="rId89"/>
  </p:notesMasterIdLst>
  <p:sldIdLst>
    <p:sldId id="308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309" r:id="rId11"/>
    <p:sldId id="310" r:id="rId12"/>
    <p:sldId id="312" r:id="rId13"/>
    <p:sldId id="311" r:id="rId14"/>
    <p:sldId id="360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61" r:id="rId26"/>
    <p:sldId id="362" r:id="rId27"/>
    <p:sldId id="363" r:id="rId28"/>
    <p:sldId id="364" r:id="rId29"/>
    <p:sldId id="365" r:id="rId30"/>
    <p:sldId id="368" r:id="rId31"/>
    <p:sldId id="369" r:id="rId32"/>
    <p:sldId id="370" r:id="rId33"/>
    <p:sldId id="371" r:id="rId34"/>
    <p:sldId id="372" r:id="rId35"/>
    <p:sldId id="373" r:id="rId36"/>
    <p:sldId id="324" r:id="rId37"/>
    <p:sldId id="380" r:id="rId38"/>
    <p:sldId id="383" r:id="rId39"/>
    <p:sldId id="384" r:id="rId40"/>
    <p:sldId id="385" r:id="rId41"/>
    <p:sldId id="386" r:id="rId42"/>
    <p:sldId id="323" r:id="rId43"/>
    <p:sldId id="374" r:id="rId44"/>
    <p:sldId id="376" r:id="rId45"/>
    <p:sldId id="375" r:id="rId46"/>
    <p:sldId id="377" r:id="rId47"/>
    <p:sldId id="378" r:id="rId48"/>
    <p:sldId id="270" r:id="rId49"/>
    <p:sldId id="271" r:id="rId50"/>
    <p:sldId id="272" r:id="rId51"/>
    <p:sldId id="273" r:id="rId52"/>
    <p:sldId id="379" r:id="rId53"/>
    <p:sldId id="326" r:id="rId54"/>
    <p:sldId id="325" r:id="rId55"/>
    <p:sldId id="327" r:id="rId56"/>
    <p:sldId id="328" r:id="rId57"/>
    <p:sldId id="329" r:id="rId58"/>
    <p:sldId id="330" r:id="rId59"/>
    <p:sldId id="331" r:id="rId60"/>
    <p:sldId id="333" r:id="rId61"/>
    <p:sldId id="334" r:id="rId62"/>
    <p:sldId id="336" r:id="rId63"/>
    <p:sldId id="335" r:id="rId64"/>
    <p:sldId id="337" r:id="rId65"/>
    <p:sldId id="338" r:id="rId66"/>
    <p:sldId id="339" r:id="rId67"/>
    <p:sldId id="340" r:id="rId68"/>
    <p:sldId id="341" r:id="rId69"/>
    <p:sldId id="343" r:id="rId70"/>
    <p:sldId id="342" r:id="rId71"/>
    <p:sldId id="344" r:id="rId72"/>
    <p:sldId id="345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87" r:id="rId87"/>
    <p:sldId id="428" r:id="rId88"/>
  </p:sldIdLst>
  <p:sldSz cx="9144000" cy="5143500" type="screen16x9"/>
  <p:notesSz cx="6858000" cy="9144000"/>
  <p:embeddedFontLst>
    <p:embeddedFont>
      <p:font typeface="Arial Black" panose="020B0604020202020204" pitchFamily="34" charset="0"/>
      <p:bold r:id="rId90"/>
    </p:embeddedFon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Poppins" pitchFamily="2" charset="77"/>
      <p:regular r:id="rId95"/>
      <p:bold r:id="rId96"/>
      <p:italic r:id="rId97"/>
      <p:boldItalic r:id="rId98"/>
    </p:embeddedFont>
    <p:embeddedFont>
      <p:font typeface="Poppins Medium" pitchFamily="2" charset="77"/>
      <p:regular r:id="rId99"/>
      <p:bold r:id="rId100"/>
      <p:italic r:id="rId101"/>
      <p:boldItalic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327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74709"/>
  </p:normalViewPr>
  <p:slideViewPr>
    <p:cSldViewPr snapToGrid="0" snapToObjects="1">
      <p:cViewPr varScale="1">
        <p:scale>
          <a:sx n="69" d="100"/>
          <a:sy n="69" d="100"/>
        </p:scale>
        <p:origin x="880" y="176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3.fntdata"/><Relationship Id="rId5" Type="http://schemas.openxmlformats.org/officeDocument/2006/relationships/slide" Target="slides/slide3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8.fntdata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1.fntdata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3293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Requirement changes,</a:t>
            </a:r>
          </a:p>
          <a:p>
            <a:r>
              <a:rPr lang="en-IN" sz="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Rules,</a:t>
            </a:r>
          </a:p>
          <a:p>
            <a:r>
              <a:rPr lang="en-IN" sz="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Government regulation</a:t>
            </a:r>
          </a:p>
          <a:p>
            <a:r>
              <a:rPr lang="en-IN" sz="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Another system</a:t>
            </a:r>
            <a:br>
              <a:rPr lang="en-IN" sz="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IN" sz="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IN" sz="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Maintenance</a:t>
            </a:r>
          </a:p>
          <a:p>
            <a:r>
              <a:rPr lang="en-IN" sz="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Flop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00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Google, Amazon Recommendation, Facebook Recommendation, </a:t>
            </a:r>
            <a:r>
              <a:rPr lang="en-US" dirty="0" err="1"/>
              <a:t>Linkedin</a:t>
            </a:r>
            <a:r>
              <a:rPr lang="en-US" dirty="0"/>
              <a:t> </a:t>
            </a:r>
            <a:r>
              <a:rPr lang="en-US" dirty="0" err="1"/>
              <a:t>Recomendation</a:t>
            </a:r>
            <a:r>
              <a:rPr lang="en-US" dirty="0"/>
              <a:t>, Netflix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111572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Data, Computation, IOT Data, </a:t>
            </a:r>
            <a:r>
              <a:rPr lang="en-US"/>
              <a:t>Cloud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07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Proactive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36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Proactive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633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Proactive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798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Proactive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09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8392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423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6626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SSN, </a:t>
            </a:r>
            <a:r>
              <a:rPr lang="en-US" dirty="0" err="1"/>
              <a:t>Panimalar</a:t>
            </a:r>
            <a:r>
              <a:rPr lang="en-US" dirty="0"/>
              <a:t>, </a:t>
            </a:r>
            <a:r>
              <a:rPr lang="en-US" dirty="0" err="1"/>
              <a:t>Velammal</a:t>
            </a:r>
            <a:endParaRPr dirty="0"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2935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 Democratize ML, Evangelist ML</a:t>
            </a:r>
          </a:p>
          <a:p>
            <a:r>
              <a:rPr lang="en-I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 help people to understand ML</a:t>
            </a:r>
            <a:br>
              <a:rPr lang="en-IN" dirty="0"/>
            </a:br>
            <a:endParaRPr dirty="0"/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292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6442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149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Divider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06000" y="1994850"/>
            <a:ext cx="83037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4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irshe_Third">
  <p:cSld name="CUSTOM_2_4_1_3_1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 userDrawn="1"/>
        </p:nvSpPr>
        <p:spPr>
          <a:xfrm>
            <a:off x="-5800" y="-5800"/>
            <a:ext cx="3003900" cy="519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x</a:t>
            </a:r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205550" y="886550"/>
            <a:ext cx="2653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265314" y="2015350"/>
            <a:ext cx="2181000" cy="20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irshe_Third" preserve="1" userDrawn="1">
  <p:cSld name="1_Kirshe_Third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 userDrawn="1"/>
        </p:nvSpPr>
        <p:spPr>
          <a:xfrm>
            <a:off x="-5800" y="-5800"/>
            <a:ext cx="3003900" cy="519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205550" y="886550"/>
            <a:ext cx="2653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" name="Shape 94">
            <a:extLst>
              <a:ext uri="{FF2B5EF4-FFF2-40B4-BE49-F238E27FC236}">
                <a16:creationId xmlns:a16="http://schemas.microsoft.com/office/drawing/2014/main" id="{551166BE-0EBF-2C4E-A4C2-CBFA68E7D497}"/>
              </a:ext>
            </a:extLst>
          </p:cNvPr>
          <p:cNvSpPr/>
          <p:nvPr userDrawn="1"/>
        </p:nvSpPr>
        <p:spPr>
          <a:xfrm>
            <a:off x="2998100" y="0"/>
            <a:ext cx="3003900" cy="519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/>
          </a:p>
        </p:txBody>
      </p:sp>
      <p:sp>
        <p:nvSpPr>
          <p:cNvPr id="7" name="Shape 126">
            <a:extLst>
              <a:ext uri="{FF2B5EF4-FFF2-40B4-BE49-F238E27FC236}">
                <a16:creationId xmlns:a16="http://schemas.microsoft.com/office/drawing/2014/main" id="{4B8BE851-DB2F-E34F-8C74-8B77DDBD0C4C}"/>
              </a:ext>
            </a:extLst>
          </p:cNvPr>
          <p:cNvSpPr/>
          <p:nvPr userDrawn="1"/>
        </p:nvSpPr>
        <p:spPr>
          <a:xfrm>
            <a:off x="6002000" y="0"/>
            <a:ext cx="3142000" cy="5191200"/>
          </a:xfrm>
          <a:prstGeom prst="rect">
            <a:avLst/>
          </a:prstGeom>
          <a:solidFill>
            <a:srgbClr val="2F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365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irsche_Logo">
  <p:cSld name="CUSTOM_1_1_1_1">
    <p:bg>
      <p:bgPr>
        <a:solidFill>
          <a:schemeClr val="accent4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 descr="Logitech_RGB_white_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9925" y="2198175"/>
            <a:ext cx="2504139" cy="7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la_Divider">
  <p:cSld name="TITLE_1_1_3">
    <p:bg>
      <p:bgPr>
        <a:solidFill>
          <a:schemeClr val="accent5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406000" y="1994850"/>
            <a:ext cx="83037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400" i="0" u="none" strike="noStrike" cap="none">
                <a:solidFill>
                  <a:srgbClr val="FFFFFF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la_Half">
  <p:cSld name="CUSTOM_2_4_1_2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-5800" y="-5800"/>
            <a:ext cx="4598400" cy="517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205550" y="1038950"/>
            <a:ext cx="400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ubTitle" idx="1"/>
          </p:nvPr>
        </p:nvSpPr>
        <p:spPr>
          <a:xfrm>
            <a:off x="295800" y="2167750"/>
            <a:ext cx="3293700" cy="20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la_Third">
  <p:cSld name="CUSTOM_2_4_1_3_1_3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-5800" y="-5800"/>
            <a:ext cx="3003900" cy="519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205550" y="886550"/>
            <a:ext cx="2653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265314" y="2015350"/>
            <a:ext cx="2181000" cy="20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la_Logo">
  <p:cSld name="CUSTOM_1_1_1_1_1">
    <p:bg>
      <p:bgPr>
        <a:solidFill>
          <a:schemeClr val="accent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 descr="Logitech_RGB_white_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9925" y="2198175"/>
            <a:ext cx="2504139" cy="7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lios_Half">
  <p:cSld name="CUSTOM_2_4_1_2_2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-5800" y="-5800"/>
            <a:ext cx="4598400" cy="5179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205550" y="1038950"/>
            <a:ext cx="400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ubTitle" idx="1"/>
          </p:nvPr>
        </p:nvSpPr>
        <p:spPr>
          <a:xfrm>
            <a:off x="295800" y="2167750"/>
            <a:ext cx="3293700" cy="20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" name="Shape 89">
            <a:extLst>
              <a:ext uri="{FF2B5EF4-FFF2-40B4-BE49-F238E27FC236}">
                <a16:creationId xmlns:a16="http://schemas.microsoft.com/office/drawing/2014/main" id="{CD10E046-06D0-B24E-BCEB-A8B071CD364C}"/>
              </a:ext>
            </a:extLst>
          </p:cNvPr>
          <p:cNvSpPr/>
          <p:nvPr userDrawn="1"/>
        </p:nvSpPr>
        <p:spPr>
          <a:xfrm>
            <a:off x="4545600" y="0"/>
            <a:ext cx="4598400" cy="517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lios_Third">
  <p:cSld name="CUSTOM_2_4_1_3_1_4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4407108" y="-244549"/>
            <a:ext cx="3003900" cy="519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205550" y="886550"/>
            <a:ext cx="2653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112" name="Shape 112"/>
          <p:cNvSpPr txBox="1">
            <a:spLocks noGrp="1"/>
          </p:cNvSpPr>
          <p:nvPr>
            <p:ph type="subTitle" idx="1"/>
          </p:nvPr>
        </p:nvSpPr>
        <p:spPr>
          <a:xfrm>
            <a:off x="265314" y="2015350"/>
            <a:ext cx="2181000" cy="20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ohle_Half">
  <p:cSld name="CUSTOM_2_4_1_2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-5800" y="-5800"/>
            <a:ext cx="4598400" cy="5179200"/>
          </a:xfrm>
          <a:prstGeom prst="rect">
            <a:avLst/>
          </a:prstGeom>
          <a:solidFill>
            <a:srgbClr val="2F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205550" y="1038950"/>
            <a:ext cx="400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1"/>
          </p:nvPr>
        </p:nvSpPr>
        <p:spPr>
          <a:xfrm>
            <a:off x="295800" y="2167750"/>
            <a:ext cx="3293700" cy="20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">
  <p:cSld name="CUSTOM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205550" y="-27847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28435" y="430907"/>
            <a:ext cx="7395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64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64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64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64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64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64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64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64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64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title" idx="2"/>
          </p:nvPr>
        </p:nvSpPr>
        <p:spPr>
          <a:xfrm>
            <a:off x="205550" y="-2784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3"/>
          </p:nvPr>
        </p:nvSpPr>
        <p:spPr>
          <a:xfrm>
            <a:off x="347025" y="10067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•"/>
              <a:defRPr sz="24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–"/>
              <a:defRPr sz="2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•"/>
              <a:defRPr sz="16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–"/>
              <a:defRPr sz="12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»"/>
              <a:defRPr sz="1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Char char="•"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Char char="•"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Char char="•"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Char char="•"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ohle_logo">
  <p:cSld name="CUSTOM_1_1_2">
    <p:bg>
      <p:bgPr>
        <a:solidFill>
          <a:srgbClr val="2F3132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 descr="Logitech_RGB_white_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9925" y="2198175"/>
            <a:ext cx="2504139" cy="7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head">
  <p:cSld name="TITLE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70EBC-B8DD-F541-BF68-B2E5F4FC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E1D3A-36F1-1045-B812-8ACE92619A9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32641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 rot="10800000">
            <a:off x="4226102" y="2933551"/>
            <a:ext cx="691800" cy="388500"/>
          </a:xfrm>
          <a:prstGeom prst="triangle">
            <a:avLst>
              <a:gd name="adj" fmla="val 50000"/>
            </a:avLst>
          </a:prstGeom>
          <a:solidFill>
            <a:srgbClr val="E91D6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E91D6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11173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11173" y="3398249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84348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49186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 column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hape 81"/>
          <p:cNvCxnSpPr/>
          <p:nvPr/>
        </p:nvCxnSpPr>
        <p:spPr>
          <a:xfrm>
            <a:off x="418674" y="1457786"/>
            <a:ext cx="614100" cy="0"/>
          </a:xfrm>
          <a:prstGeom prst="straightConnector1">
            <a:avLst/>
          </a:prstGeom>
          <a:noFill/>
          <a:ln w="19050" cap="flat" cmpd="sng">
            <a:solidFill>
              <a:srgbClr val="42424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698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698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684348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3086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- Green">
  <p:cSld name="Title Slide- Green">
    <p:bg>
      <p:bgPr>
        <a:solidFill>
          <a:schemeClr val="accent1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title"/>
          </p:nvPr>
        </p:nvSpPr>
        <p:spPr>
          <a:xfrm>
            <a:off x="685800" y="1254340"/>
            <a:ext cx="7772400" cy="26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15" name="Shape 515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13876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Blue">
  <p:cSld name="Title Slide - Blue">
    <p:bg>
      <p:bgPr>
        <a:solidFill>
          <a:schemeClr val="accent2"/>
        </a:solid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>
            <a:spLocks noGrp="1"/>
          </p:cNvSpPr>
          <p:nvPr>
            <p:ph type="title"/>
          </p:nvPr>
        </p:nvSpPr>
        <p:spPr>
          <a:xfrm>
            <a:off x="685800" y="1254340"/>
            <a:ext cx="7772400" cy="26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18" name="Shape 518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0647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Purple">
  <p:cSld name="TItle Slide - Purple">
    <p:bg>
      <p:bgPr>
        <a:solidFill>
          <a:schemeClr val="accent3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>
            <a:spLocks noGrp="1"/>
          </p:cNvSpPr>
          <p:nvPr>
            <p:ph type="title"/>
          </p:nvPr>
        </p:nvSpPr>
        <p:spPr>
          <a:xfrm>
            <a:off x="685800" y="1348650"/>
            <a:ext cx="7772400" cy="24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 Black"/>
              <a:buNone/>
              <a:defRPr sz="40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21" name="Shape 521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95124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Orange">
  <p:cSld name="Title Slide - Orange">
    <p:bg>
      <p:bgPr>
        <a:solidFill>
          <a:schemeClr val="accent4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>
            <a:spLocks noGrp="1"/>
          </p:cNvSpPr>
          <p:nvPr>
            <p:ph type="title"/>
          </p:nvPr>
        </p:nvSpPr>
        <p:spPr>
          <a:xfrm>
            <a:off x="685800" y="1254340"/>
            <a:ext cx="7772400" cy="26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24" name="Shape 524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9555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ctricco_Divider">
  <p:cSld name="TITLE_1">
    <p:bg>
      <p:bgPr>
        <a:solidFill>
          <a:schemeClr val="accent3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406000" y="1994850"/>
            <a:ext cx="83037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400" i="0" u="none" strike="noStrike" cap="none">
                <a:solidFill>
                  <a:schemeClr val="dk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Yellow">
  <p:cSld name="Title Slide - Yellow">
    <p:bg>
      <p:bgPr>
        <a:solidFill>
          <a:schemeClr val="accent6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>
            <a:spLocks noGrp="1"/>
          </p:cNvSpPr>
          <p:nvPr>
            <p:ph type="title"/>
          </p:nvPr>
        </p:nvSpPr>
        <p:spPr>
          <a:xfrm>
            <a:off x="685800" y="1254340"/>
            <a:ext cx="7772400" cy="26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30" name="Shape 530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2610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- Green">
  <p:cSld name="Picture - Green">
    <p:bg>
      <p:bgPr>
        <a:solidFill>
          <a:schemeClr val="accent1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689" marR="0" lvl="1" indent="-718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76325" marR="0" lvl="2" indent="-60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65910" marR="0" lvl="3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23110" marR="0" lvl="4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480310" marR="0" lvl="5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37510" marR="0" lvl="6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94707" marR="0" lvl="7" indent="-9270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51907" marR="0" lvl="8" indent="-9270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Shape 533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60237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Blue">
  <p:cSld name="Picture Blue">
    <p:bg>
      <p:bgPr>
        <a:solidFill>
          <a:schemeClr val="accent2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689" marR="0" lvl="1" indent="-718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76325" marR="0" lvl="2" indent="-60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65910" marR="0" lvl="3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23110" marR="0" lvl="4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480310" marR="0" lvl="5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37510" marR="0" lvl="6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94707" marR="0" lvl="7" indent="-9270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51907" marR="0" lvl="8" indent="-9270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Shape 536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26115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Purple">
  <p:cSld name="Picture Purple">
    <p:bg>
      <p:bgPr>
        <a:solidFill>
          <a:schemeClr val="accent3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689" marR="0" lvl="1" indent="-718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76325" marR="0" lvl="2" indent="-60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65910" marR="0" lvl="3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23110" marR="0" lvl="4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480310" marR="0" lvl="5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37510" marR="0" lvl="6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94707" marR="0" lvl="7" indent="-9270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51907" marR="0" lvl="8" indent="-9270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Shape 539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7559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Red">
  <p:cSld name="Picture Red">
    <p:bg>
      <p:bgPr>
        <a:solidFill>
          <a:schemeClr val="accent5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689" marR="0" lvl="1" indent="-718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76325" marR="0" lvl="2" indent="-60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65910" marR="0" lvl="3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23110" marR="0" lvl="4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480310" marR="0" lvl="5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37510" marR="0" lvl="6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94707" marR="0" lvl="7" indent="-9270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51907" marR="0" lvl="8" indent="-9270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Shape 545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48983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Yellow">
  <p:cSld name="Picture Yellow">
    <p:bg>
      <p:bgPr>
        <a:solidFill>
          <a:schemeClr val="accent6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689" marR="0" lvl="1" indent="-718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76325" marR="0" lvl="2" indent="-60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65910" marR="0" lvl="3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23110" marR="0" lvl="4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480310" marR="0" lvl="5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37510" marR="0" lvl="6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94707" marR="0" lvl="7" indent="-9270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51907" marR="0" lvl="8" indent="-9270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Shape 548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6901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Graph/Chart">
  <p:cSld name="Single Graph/Chart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457200" y="765466"/>
            <a:ext cx="8229600" cy="3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Shape 552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182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tive Graph/Chart">
  <p:cSld name="Comparative Graph/Chart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457200" y="765466"/>
            <a:ext cx="4117800" cy="3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Shape 556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58878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">
  <p:cSld name="copy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457200" y="859020"/>
            <a:ext cx="8229600" cy="3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16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90"/>
              <a:buFont typeface="Arial"/>
              <a:buChar char="o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Shape 5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60" name="Shape 560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29231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Green">
  <p:cSld name="Copy - Green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/>
        </p:nvSpPr>
        <p:spPr>
          <a:xfrm>
            <a:off x="0" y="-1"/>
            <a:ext cx="9144000" cy="77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457200" y="1159669"/>
            <a:ext cx="8229600" cy="3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16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90"/>
              <a:buFont typeface="Arial"/>
              <a:buChar char="o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Shape 5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65" name="Shape 565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5932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zzuro_Divider">
  <p:cSld name="TITLE_1_1">
    <p:bg>
      <p:bgPr>
        <a:solidFill>
          <a:schemeClr val="accen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406000" y="1994850"/>
            <a:ext cx="83037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400" i="0" u="none" strike="noStrike" cap="none">
                <a:solidFill>
                  <a:srgbClr val="FFFFFF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Blue">
  <p:cSld name="Copy - Blue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/>
        </p:nvSpPr>
        <p:spPr>
          <a:xfrm>
            <a:off x="0" y="-1"/>
            <a:ext cx="914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457200" y="1159669"/>
            <a:ext cx="8229600" cy="3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16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90"/>
              <a:buFont typeface="Arial"/>
              <a:buChar char="o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Shape 5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70" name="Shape 570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95956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Purple">
  <p:cSld name="Copy - Purple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/>
        </p:nvSpPr>
        <p:spPr>
          <a:xfrm>
            <a:off x="0" y="-1"/>
            <a:ext cx="9144000" cy="77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457200" y="1159669"/>
            <a:ext cx="8229600" cy="3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16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90"/>
              <a:buFont typeface="Arial"/>
              <a:buChar char="o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Shape 5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75" name="Shape 575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4897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Red">
  <p:cSld name="Copy - Red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/>
        </p:nvSpPr>
        <p:spPr>
          <a:xfrm>
            <a:off x="0" y="-1"/>
            <a:ext cx="9144000" cy="7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457200" y="1159669"/>
            <a:ext cx="8229600" cy="3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16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90"/>
              <a:buFont typeface="Arial"/>
              <a:buChar char="o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Shape 58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85" name="Shape 585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35603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Yellow">
  <p:cSld name="Copy - Yellow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/>
        </p:nvSpPr>
        <p:spPr>
          <a:xfrm>
            <a:off x="0" y="-1"/>
            <a:ext cx="9144000" cy="77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457200" y="1159669"/>
            <a:ext cx="8229600" cy="3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16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90"/>
              <a:buFont typeface="Arial"/>
              <a:buChar char="o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Shape 58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90" name="Shape 590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05795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/ End">
  <p:cSld name="Thank You / End">
    <p:bg>
      <p:bgPr>
        <a:solidFill>
          <a:schemeClr val="accent6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>
            <a:spLocks noGrp="1"/>
          </p:cNvSpPr>
          <p:nvPr>
            <p:ph type="title"/>
          </p:nvPr>
        </p:nvSpPr>
        <p:spPr>
          <a:xfrm>
            <a:off x="685800" y="1254340"/>
            <a:ext cx="7772400" cy="26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93" name="Shape 593"/>
          <p:cNvSpPr txBox="1">
            <a:spLocks noGrp="1"/>
          </p:cNvSpPr>
          <p:nvPr>
            <p:ph type="sldNum" idx="12"/>
          </p:nvPr>
        </p:nvSpPr>
        <p:spPr>
          <a:xfrm>
            <a:off x="63360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20111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zzuro_Divider">
  <p:cSld name="Azzuro_Divider">
    <p:bg>
      <p:bgPr>
        <a:solidFill>
          <a:schemeClr val="accen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406000" y="1994850"/>
            <a:ext cx="83037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400" i="0" u="none" strike="noStrike" cap="none">
                <a:solidFill>
                  <a:srgbClr val="FFFFFF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556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ano_Half">
  <p:cSld name="TITLE_1_1_1">
    <p:bg>
      <p:bgPr>
        <a:solidFill>
          <a:schemeClr val="accen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06000" y="1994850"/>
            <a:ext cx="83037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400" i="0" u="none" strike="noStrike" cap="none">
                <a:solidFill>
                  <a:srgbClr val="FFFFFF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ano_Half" preserve="1" userDrawn="1">
  <p:cSld name="1_Ciano_Half">
    <p:bg>
      <p:bgPr>
        <a:solidFill>
          <a:schemeClr val="accen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" name="Shape 51" descr="Logitech_RGB_white_M.png">
            <a:extLst>
              <a:ext uri="{FF2B5EF4-FFF2-40B4-BE49-F238E27FC236}">
                <a16:creationId xmlns:a16="http://schemas.microsoft.com/office/drawing/2014/main" id="{7687D818-C6AB-8045-85D5-FE51E99AF50C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9925" y="2198175"/>
            <a:ext cx="2504139" cy="74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492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ano_Third">
  <p:cSld name="CUSTOM_2_4_1_3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-5800" y="-5800"/>
            <a:ext cx="3003900" cy="519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205550" y="886550"/>
            <a:ext cx="2653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265314" y="2015350"/>
            <a:ext cx="2181000" cy="20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irshe_Divider">
  <p:cSld name="TITLE_1_1_2">
    <p:bg>
      <p:bgPr>
        <a:solidFill>
          <a:schemeClr val="accent4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406000" y="1994850"/>
            <a:ext cx="83037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400" i="0" u="none" strike="noStrike" cap="none">
                <a:solidFill>
                  <a:srgbClr val="FFFFFF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irsche_Half">
  <p:cSld name="CUSTOM_2_4_1_2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0"/>
            <a:ext cx="4598400" cy="517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205550" y="1038950"/>
            <a:ext cx="400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1"/>
          </p:nvPr>
        </p:nvSpPr>
        <p:spPr>
          <a:xfrm>
            <a:off x="295800" y="2167750"/>
            <a:ext cx="3293700" cy="20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05550" y="-2784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47025" y="778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–"/>
              <a:defRPr sz="2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•"/>
              <a:defRPr sz="24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–"/>
              <a:defRPr sz="2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»"/>
              <a:defRPr sz="2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9" r:id="rId5"/>
    <p:sldLayoutId id="2147483684" r:id="rId6"/>
    <p:sldLayoutId id="2147483661" r:id="rId7"/>
    <p:sldLayoutId id="2147483663" r:id="rId8"/>
    <p:sldLayoutId id="2147483664" r:id="rId9"/>
    <p:sldLayoutId id="2147483665" r:id="rId10"/>
    <p:sldLayoutId id="214748368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2" r:id="rId17"/>
    <p:sldLayoutId id="2147483673" r:id="rId18"/>
    <p:sldLayoutId id="2147483676" r:id="rId19"/>
    <p:sldLayoutId id="2147483678" r:id="rId20"/>
    <p:sldLayoutId id="2147483679" r:id="rId21"/>
    <p:sldLayoutId id="2147483683" r:id="rId22"/>
    <p:sldLayoutId id="2147483681" r:id="rId23"/>
    <p:sldLayoutId id="2147483711" r:id="rId24"/>
    <p:sldLayoutId id="2147483712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457200" y="765466"/>
            <a:ext cx="8229600" cy="3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7" name="Shape 507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3066197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4" r:id="rId5"/>
    <p:sldLayoutId id="2147483695" r:id="rId6"/>
    <p:sldLayoutId id="2147483696" r:id="rId7"/>
    <p:sldLayoutId id="2147483697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8" r:id="rId17"/>
    <p:sldLayoutId id="2147483709" r:id="rId18"/>
    <p:sldLayoutId id="2147483710" r:id="rId19"/>
    <p:sldLayoutId id="2147483715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ableau.logitech.com/#/site/Logitech/views/WordCloudAmazonReviews/SentimentDashboard?:iid=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2030/topic_cloud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4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youtube.com/watch?v=Nu-nlQqFCKg" TargetMode="External"/><Relationship Id="rId1" Type="http://schemas.openxmlformats.org/officeDocument/2006/relationships/slideLayout" Target="../slideLayouts/slideLayout4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youtube.com/watch?v=40riCqvRoMs&amp;t=914s" TargetMode="External"/><Relationship Id="rId1" Type="http://schemas.openxmlformats.org/officeDocument/2006/relationships/slideLayout" Target="../slideLayouts/slideLayout4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OEmzI52stk" TargetMode="External"/><Relationship Id="rId2" Type="http://schemas.openxmlformats.org/officeDocument/2006/relationships/hyperlink" Target="https://arstechnica.com/gaming/2016/06/an-ai-wrote-this-movie-and-its-strangely-moving/" TargetMode="External"/><Relationship Id="rId1" Type="http://schemas.openxmlformats.org/officeDocument/2006/relationships/slideLayout" Target="../slideLayouts/slideLayout42.xml"/><Relationship Id="rId4" Type="http://schemas.openxmlformats.org/officeDocument/2006/relationships/hyperlink" Target="https://www.youtube.com/watch?v=Sbd4NX95Ysc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2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github.com/nursnaaz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hyperlink" Target="http://www.technaaz.com/" TargetMode="External"/><Relationship Id="rId4" Type="http://schemas.openxmlformats.org/officeDocument/2006/relationships/hyperlink" Target="https://www.linkedin.com/in/nursnaaz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70.tiff"/><Relationship Id="rId4" Type="http://schemas.openxmlformats.org/officeDocument/2006/relationships/image" Target="../media/image69.tif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7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4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dnuggets.com/" TargetMode="External"/><Relationship Id="rId2" Type="http://schemas.openxmlformats.org/officeDocument/2006/relationships/hyperlink" Target="https://www.ted.com/playlists/310/talks_on_artificial_intelligen" TargetMode="Externa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securityledger.com/wp-content/uploads/2016/05/IBM-Watson.jpg" TargetMode="External"/><Relationship Id="rId5" Type="http://schemas.openxmlformats.org/officeDocument/2006/relationships/hyperlink" Target="https://www.cubs100.org/GetImage.aspx?IDMF=ea11fbcd-1eb1-4829-9276-41f91b5bd75a&amp;w=900&amp;h=600&amp;src=mc" TargetMode="External"/><Relationship Id="rId4" Type="http://schemas.openxmlformats.org/officeDocument/2006/relationships/hyperlink" Target="https://www.youtube.com/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 idx="4294967295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" sz="6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Mohamed Noordeen Alaudeen</a:t>
            </a:r>
            <a:endParaRPr dirty="0"/>
          </a:p>
        </p:txBody>
      </p:sp>
      <p:sp>
        <p:nvSpPr>
          <p:cNvPr id="120" name="Shape 120"/>
          <p:cNvSpPr txBox="1">
            <a:spLocks noGrp="1"/>
          </p:cNvSpPr>
          <p:nvPr>
            <p:ph type="subTitle" idx="4294967295"/>
          </p:nvPr>
        </p:nvSpPr>
        <p:spPr>
          <a:xfrm>
            <a:off x="411175" y="3398248"/>
            <a:ext cx="8282400" cy="163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Clr>
                <a:srgbClr val="000000"/>
              </a:buClr>
              <a:buSzPts val="1100"/>
              <a:buNone/>
            </a:pPr>
            <a:r>
              <a:rPr lang="en" sz="3600" b="1" dirty="0">
                <a:solidFill>
                  <a:srgbClr val="ED3278"/>
                </a:solidFill>
                <a:latin typeface="Arial"/>
                <a:ea typeface="Arial"/>
                <a:cs typeface="Arial"/>
                <a:sym typeface="Arial"/>
              </a:rPr>
              <a:t>Senior Data Scientist</a:t>
            </a:r>
          </a:p>
          <a:p>
            <a:pPr marL="0" lvl="0" indent="0" algn="ctr">
              <a:spcBef>
                <a:spcPts val="0"/>
              </a:spcBef>
              <a:buClr>
                <a:srgbClr val="000000"/>
              </a:buClr>
              <a:buSzPts val="1100"/>
              <a:buNone/>
            </a:pPr>
            <a:r>
              <a:rPr lang="en" sz="3600" b="1" dirty="0">
                <a:solidFill>
                  <a:srgbClr val="ED3278"/>
                </a:solidFill>
                <a:latin typeface="Arial"/>
                <a:ea typeface="Arial"/>
                <a:cs typeface="Arial"/>
                <a:sym typeface="Arial"/>
              </a:rPr>
              <a:t>Day 1</a:t>
            </a:r>
          </a:p>
          <a:p>
            <a:pPr marL="0" lvl="0" indent="0" algn="ctr">
              <a:spcBef>
                <a:spcPts val="0"/>
              </a:spcBef>
              <a:buClr>
                <a:srgbClr val="000000"/>
              </a:buClr>
              <a:buSzPts val="1100"/>
              <a:buNone/>
            </a:pPr>
            <a:r>
              <a:rPr lang="en" sz="3600" b="1" dirty="0">
                <a:solidFill>
                  <a:srgbClr val="ED3278"/>
                </a:solidFill>
                <a:latin typeface="Arial"/>
                <a:ea typeface="Arial"/>
                <a:cs typeface="Arial"/>
                <a:sym typeface="Arial"/>
              </a:rPr>
              <a:t>28-07-2018 </a:t>
            </a:r>
          </a:p>
          <a:p>
            <a:pPr marL="0" lvl="0" indent="0" algn="ctr">
              <a:spcBef>
                <a:spcPts val="0"/>
              </a:spcBef>
              <a:buClr>
                <a:srgbClr val="000000"/>
              </a:buClr>
              <a:buSzPts val="1100"/>
              <a:buNone/>
            </a:pPr>
            <a:r>
              <a:rPr lang="en" sz="3600" b="1">
                <a:solidFill>
                  <a:srgbClr val="ED3278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lang="en" sz="3600" b="1" dirty="0">
              <a:solidFill>
                <a:srgbClr val="ED32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147;p36" descr="Logitech_RGB_white_S.png">
            <a:extLst>
              <a:ext uri="{FF2B5EF4-FFF2-40B4-BE49-F238E27FC236}">
                <a16:creationId xmlns:a16="http://schemas.microsoft.com/office/drawing/2014/main" id="{134DC33C-2EB9-F943-96A7-F9842B17AC3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15" y="332675"/>
            <a:ext cx="889174" cy="25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7411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CF3519-02D2-064C-93F4-D13E28B9A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6AC04F-5A26-D149-8145-B5411BEC3B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3" name="Content Placeholder 3" descr="Screen Clipping">
            <a:extLst>
              <a:ext uri="{FF2B5EF4-FFF2-40B4-BE49-F238E27FC236}">
                <a16:creationId xmlns:a16="http://schemas.microsoft.com/office/drawing/2014/main" id="{EA62138F-E94D-2D4B-AF49-E64086D99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34" y="828097"/>
            <a:ext cx="8152543" cy="393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35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CF3519-02D2-064C-93F4-D13E28B9A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Arthur Samuel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6AC04F-5A26-D149-8145-B5411BEC3B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3" name="Content Placeholder 3" descr="Screen Clipping">
            <a:extLst>
              <a:ext uri="{FF2B5EF4-FFF2-40B4-BE49-F238E27FC236}">
                <a16:creationId xmlns:a16="http://schemas.microsoft.com/office/drawing/2014/main" id="{EA62138F-E94D-2D4B-AF49-E64086D99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34" y="828097"/>
            <a:ext cx="8152543" cy="393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52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46048E-0B71-6946-AAB9-195974400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Father of Machine learning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1956 – Trains computer to play checkers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1962 – Computer defeated the state champion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5D96F7-2AC7-7446-8813-B031C76392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5225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051C3-9B00-C240-8AAC-6BC6171D7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000" y="1330960"/>
            <a:ext cx="8303700" cy="2905760"/>
          </a:xfrm>
        </p:spPr>
        <p:txBody>
          <a:bodyPr/>
          <a:lstStyle/>
          <a:p>
            <a:r>
              <a:rPr lang="en-IN" sz="4000" b="0" dirty="0"/>
              <a:t>Example isn’t another way to teach, it is the only way to teach</a:t>
            </a:r>
            <a:br>
              <a:rPr lang="en-IN" sz="4000" b="0" dirty="0"/>
            </a:br>
            <a:r>
              <a:rPr lang="en-IN" sz="4000" b="0" dirty="0"/>
              <a:t>                           </a:t>
            </a:r>
            <a:br>
              <a:rPr lang="en-IN" sz="4000" b="0" dirty="0"/>
            </a:br>
            <a:r>
              <a:rPr lang="en-IN" sz="4000" b="0" dirty="0"/>
              <a:t>                            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6C2193-D97E-AB44-91EB-4A2223AB9E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42D06F-72C0-F741-BEFA-52C523E74AED}"/>
              </a:ext>
            </a:extLst>
          </p:cNvPr>
          <p:cNvSpPr/>
          <p:nvPr/>
        </p:nvSpPr>
        <p:spPr>
          <a:xfrm>
            <a:off x="5046518" y="3301782"/>
            <a:ext cx="36631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-</a:t>
            </a:r>
            <a:r>
              <a:rPr lang="en-IN" sz="4000" i="1" dirty="0">
                <a:solidFill>
                  <a:schemeClr val="bg1"/>
                </a:solidFill>
              </a:rPr>
              <a:t>Albert Einstein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7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3AA3-4629-BA40-AF26-98E19660BE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Machine learning did in past and doing today and in future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208F1A-F96C-D348-8000-C840168192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11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D18097-08E7-0E4F-95E3-CB612E467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 Specific metallic component is wearing out with use in an acidic </a:t>
            </a:r>
            <a:br>
              <a:rPr lang="en-US" sz="1800" dirty="0"/>
            </a:br>
            <a:r>
              <a:rPr lang="en-US" sz="1800" dirty="0"/>
              <a:t>environment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How do we understand and use this component?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BD61BD-C72F-CE45-82AC-0B73171E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FFFF"/>
                </a:solidFill>
              </a:rPr>
              <a:t>PROBLEM SET</a:t>
            </a:r>
            <a:br>
              <a:rPr lang="en-US" sz="2400" dirty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7BD95F-11CD-C04A-BEBD-45AF433CD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7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2AA7A1-C44B-B646-ADE5-C3C42D10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Science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31EB23-9AC9-4140-B162-62F522DE34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Screen Clipping">
            <a:extLst>
              <a:ext uri="{FF2B5EF4-FFF2-40B4-BE49-F238E27FC236}">
                <a16:creationId xmlns:a16="http://schemas.microsoft.com/office/drawing/2014/main" id="{04CB6A8E-6557-AE44-96A9-A928783422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7" y="2015350"/>
            <a:ext cx="2845941" cy="219105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D38A35-B9EA-A24D-933E-024EA9844086}"/>
              </a:ext>
            </a:extLst>
          </p:cNvPr>
          <p:cNvSpPr txBox="1"/>
          <p:nvPr/>
        </p:nvSpPr>
        <p:spPr>
          <a:xfrm>
            <a:off x="3111255" y="886550"/>
            <a:ext cx="56989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 chemist studies what happens  to  the material in acid  and </a:t>
            </a:r>
          </a:p>
          <a:p>
            <a:r>
              <a:rPr lang="en-US" b="1" dirty="0"/>
              <a:t>understands  that the metal is reacting with the hydrogen in the </a:t>
            </a:r>
          </a:p>
          <a:p>
            <a:r>
              <a:rPr lang="en-US" b="1" dirty="0"/>
              <a:t>acid to form a vapor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Comes up with a equation and science behind </a:t>
            </a:r>
          </a:p>
          <a:p>
            <a:endParaRPr lang="en-US" dirty="0"/>
          </a:p>
        </p:txBody>
      </p:sp>
      <p:pic>
        <p:nvPicPr>
          <p:cNvPr id="9" name="Content Placeholder 5" descr="Screen Clipping">
            <a:extLst>
              <a:ext uri="{FF2B5EF4-FFF2-40B4-BE49-F238E27FC236}">
                <a16:creationId xmlns:a16="http://schemas.microsoft.com/office/drawing/2014/main" id="{3E8047CC-8CC0-854B-B137-7B6E721522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6" y="2015350"/>
            <a:ext cx="2845941" cy="2191056"/>
          </a:xfrm>
        </p:spPr>
      </p:pic>
    </p:spTree>
    <p:extLst>
      <p:ext uri="{BB962C8B-B14F-4D97-AF65-F5344CB8AC3E}">
        <p14:creationId xmlns:p14="http://schemas.microsoft.com/office/powerpoint/2010/main" val="591880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2AA7A1-C44B-B646-ADE5-C3C42D10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Engineering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31EB23-9AC9-4140-B162-62F522DE34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D38A35-B9EA-A24D-933E-024EA9844086}"/>
              </a:ext>
            </a:extLst>
          </p:cNvPr>
          <p:cNvSpPr txBox="1"/>
          <p:nvPr/>
        </p:nvSpPr>
        <p:spPr>
          <a:xfrm>
            <a:off x="3090706" y="886550"/>
            <a:ext cx="58160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 engineer tests the degradation in a few concentrations and </a:t>
            </a:r>
          </a:p>
          <a:p>
            <a:r>
              <a:rPr lang="en-US" b="1" dirty="0"/>
              <a:t>temperature, plots the degradation, validate the theory and </a:t>
            </a:r>
          </a:p>
          <a:p>
            <a:r>
              <a:rPr lang="en-US" b="1" dirty="0"/>
              <a:t>comes up with the thumbs up rule </a:t>
            </a:r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B4E36-E0CD-DB46-821F-3CCDFD92D2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4" descr="Screen Clipping">
            <a:extLst>
              <a:ext uri="{FF2B5EF4-FFF2-40B4-BE49-F238E27FC236}">
                <a16:creationId xmlns:a16="http://schemas.microsoft.com/office/drawing/2014/main" id="{BAAFB2B1-2607-C146-9CBA-6971EB620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50" y="2015350"/>
            <a:ext cx="2630042" cy="23427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8041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72347A-8E1B-8742-8FA6-F9B9C7E70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 few hypothesis that cannot be proved</a:t>
            </a:r>
          </a:p>
          <a:p>
            <a:endParaRPr lang="en-US" b="1" dirty="0"/>
          </a:p>
          <a:p>
            <a:r>
              <a:rPr lang="en-US" b="1" dirty="0"/>
              <a:t>Rest of science is developed by extending these using mathematics </a:t>
            </a:r>
          </a:p>
          <a:p>
            <a:pPr marL="120650" indent="0">
              <a:buNone/>
            </a:pPr>
            <a:r>
              <a:rPr lang="en-US" b="1" dirty="0"/>
              <a:t>      and experiments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D11584-0143-9A43-BBB6-FD873956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Deductive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5240C-9B80-684B-B00A-44EFA12F88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2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EB1B62-215C-5D46-9F90-32BF59E76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Measure the degradations in hundreds of conditions (temperatures and concentrations for various times)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057B93-6E35-8441-9C5A-9693A08B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Inductive Learning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617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2729547" y="3380198"/>
            <a:ext cx="3684900" cy="125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D89FA-C04E-F14E-853F-C69719728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50" y="886549"/>
            <a:ext cx="2653200" cy="3745151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Shape 127" descr="Shape 70">
            <a:extLst>
              <a:ext uri="{FF2B5EF4-FFF2-40B4-BE49-F238E27FC236}">
                <a16:creationId xmlns:a16="http://schemas.microsoft.com/office/drawing/2014/main" id="{5A92B4EB-0AA8-274C-A36E-AB93213B5A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58508" y="15124"/>
            <a:ext cx="1300127" cy="130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8" descr="Shape 71">
            <a:extLst>
              <a:ext uri="{FF2B5EF4-FFF2-40B4-BE49-F238E27FC236}">
                <a16:creationId xmlns:a16="http://schemas.microsoft.com/office/drawing/2014/main" id="{952A82F2-0658-554F-B29B-3552086095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23948" y="3852495"/>
            <a:ext cx="1188202" cy="118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29" descr="Shape 72">
            <a:extLst>
              <a:ext uri="{FF2B5EF4-FFF2-40B4-BE49-F238E27FC236}">
                <a16:creationId xmlns:a16="http://schemas.microsoft.com/office/drawing/2014/main" id="{0DB351F0-8618-D74A-A20C-14C1354E57D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26678" y="2015350"/>
            <a:ext cx="1920716" cy="955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3C877B60-3C1B-CB49-853D-16F3C8CF4FC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05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EB1B62-215C-5D46-9F90-32BF59E76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Do not know the reasons(causations are not known and only correlations are identified)</a:t>
            </a:r>
          </a:p>
          <a:p>
            <a:endParaRPr lang="en-US" sz="1800" dirty="0"/>
          </a:p>
          <a:p>
            <a:r>
              <a:rPr lang="en-US" sz="1800" dirty="0"/>
              <a:t>Walmart example(does not tell how to act)</a:t>
            </a:r>
          </a:p>
          <a:p>
            <a:endParaRPr lang="en-US" sz="1800" dirty="0"/>
          </a:p>
          <a:p>
            <a:r>
              <a:rPr lang="en-US" sz="1800" dirty="0"/>
              <a:t>Marketing customer(does not tell the reason)</a:t>
            </a:r>
          </a:p>
          <a:p>
            <a:pPr marL="12065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057B93-6E35-8441-9C5A-9693A08B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Result is same but </a:t>
            </a:r>
          </a:p>
        </p:txBody>
      </p:sp>
    </p:spTree>
    <p:extLst>
      <p:ext uri="{BB962C8B-B14F-4D97-AF65-F5344CB8AC3E}">
        <p14:creationId xmlns:p14="http://schemas.microsoft.com/office/powerpoint/2010/main" val="1698703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EB1B62-215C-5D46-9F90-32BF59E76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Fails when </a:t>
            </a:r>
            <a:r>
              <a:rPr lang="en-US" sz="1800" b="1" dirty="0"/>
              <a:t>randomness</a:t>
            </a:r>
            <a:r>
              <a:rPr lang="en-US" sz="1800" dirty="0"/>
              <a:t> prevails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Need a </a:t>
            </a:r>
            <a:r>
              <a:rPr lang="en-US" sz="1800" b="1" dirty="0"/>
              <a:t>lot of data </a:t>
            </a:r>
            <a:r>
              <a:rPr lang="en-US" sz="1800" dirty="0"/>
              <a:t>to come to the correct conclusions</a:t>
            </a:r>
          </a:p>
          <a:p>
            <a:pPr marL="12065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057B93-6E35-8441-9C5A-9693A08B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Where it does not work</a:t>
            </a:r>
          </a:p>
        </p:txBody>
      </p:sp>
    </p:spTree>
    <p:extLst>
      <p:ext uri="{BB962C8B-B14F-4D97-AF65-F5344CB8AC3E}">
        <p14:creationId xmlns:p14="http://schemas.microsoft.com/office/powerpoint/2010/main" val="2932003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media.licdn.com/mpr/mpr/AAEAAQAAAAAAAAmDAAAAJDJiYmVjODgyLWY0MWYtNDExYi1hYzYxLWE3YzM4MjNiZDdmMA.png">
            <a:extLst>
              <a:ext uri="{FF2B5EF4-FFF2-40B4-BE49-F238E27FC236}">
                <a16:creationId xmlns:a16="http://schemas.microsoft.com/office/drawing/2014/main" id="{7CD07C86-E433-6041-A7C6-D516644BA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83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68C9284-E267-3F49-820F-AD1B8627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2A399B-C3C5-804A-88A3-9749FC39BE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D221D-E6E1-E345-A8F9-139244DA5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2" y="598520"/>
            <a:ext cx="8413135" cy="39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03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909B72-C69C-C14A-A652-D4A106A8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B7FEB-DCA0-9043-BFF8-1535BC2077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11A8FA-A7D7-1E4C-B4DE-B38C8B55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43" y="585160"/>
            <a:ext cx="8272313" cy="40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40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7D1915-6328-C043-8B8F-395F9F09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BD06A4-2E8B-0D45-8695-71234F2066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5C044-0450-A540-82B5-7AC39F804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585159"/>
            <a:ext cx="8249920" cy="401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25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11681B1-EF35-134E-9BCE-14DBAC57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96E721-A92B-1F44-84C0-DDED27111A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8B3B5-9466-5B45-8001-088B48263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63" y="573701"/>
            <a:ext cx="8326273" cy="403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70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4DCBC-45C4-6247-BC55-D422A8784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166C82-3DF2-5D4E-9601-B2CCAABE0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25DAF-1328-F547-87AC-87C8D6001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63" y="573701"/>
            <a:ext cx="8326274" cy="403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98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4DCBC-45C4-6247-BC55-D422A8784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166C82-3DF2-5D4E-9601-B2CCAABE0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96C02-2AB1-ED49-9EF1-76E955DA7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63" y="577820"/>
            <a:ext cx="8326274" cy="40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 descr="Shape 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4056" y="0"/>
            <a:ext cx="6302024" cy="52222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8D82D-0CF5-A34D-B013-EF421D5E6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50" y="886550"/>
            <a:ext cx="2653200" cy="3726090"/>
          </a:xfrm>
        </p:spPr>
        <p:txBody>
          <a:bodyPr/>
          <a:lstStyle/>
          <a:p>
            <a:r>
              <a:rPr lang="en-US" dirty="0"/>
              <a:t>Won  Hackathons</a:t>
            </a:r>
          </a:p>
        </p:txBody>
      </p:sp>
    </p:spTree>
    <p:extLst>
      <p:ext uri="{BB962C8B-B14F-4D97-AF65-F5344CB8AC3E}">
        <p14:creationId xmlns:p14="http://schemas.microsoft.com/office/powerpoint/2010/main" val="1015591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AA9E-B2A4-ED47-8902-1CEDD3F1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4091507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11BA4-EAE7-664D-BA2B-BFFB599C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house price?</a:t>
            </a:r>
          </a:p>
        </p:txBody>
      </p:sp>
    </p:spTree>
    <p:extLst>
      <p:ext uri="{BB962C8B-B14F-4D97-AF65-F5344CB8AC3E}">
        <p14:creationId xmlns:p14="http://schemas.microsoft.com/office/powerpoint/2010/main" val="3114070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994716-BC65-9C43-9C7B-8A1FBB4B3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280" y="144870"/>
            <a:ext cx="3505200" cy="857400"/>
          </a:xfrm>
        </p:spPr>
        <p:txBody>
          <a:bodyPr/>
          <a:lstStyle/>
          <a:p>
            <a:r>
              <a:rPr lang="en-US" sz="2800" dirty="0"/>
              <a:t>Traditional Way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17C07C4-6CBE-3A43-80D1-63BF4E800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474" y="1002270"/>
            <a:ext cx="2181000" cy="2066700"/>
          </a:xfrm>
        </p:spPr>
        <p:txBody>
          <a:bodyPr/>
          <a:lstStyle/>
          <a:p>
            <a:r>
              <a:rPr lang="en-US" dirty="0"/>
              <a:t>Collecting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Year Built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Floors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Bedrooms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Bathrooms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Square-foot</a:t>
            </a:r>
          </a:p>
          <a:p>
            <a:pPr marL="50800" indent="0"/>
            <a:endParaRPr lang="en-US" dirty="0"/>
          </a:p>
          <a:p>
            <a:pPr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D6EBA-CECE-9C43-8798-B3A1E331B8C3}"/>
              </a:ext>
            </a:extLst>
          </p:cNvPr>
          <p:cNvSpPr txBox="1"/>
          <p:nvPr/>
        </p:nvSpPr>
        <p:spPr>
          <a:xfrm>
            <a:off x="3169920" y="396240"/>
            <a:ext cx="590296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 </a:t>
            </a:r>
            <a:r>
              <a:rPr lang="en-US" dirty="0" err="1"/>
              <a:t>detect_houseType</a:t>
            </a:r>
            <a:r>
              <a:rPr lang="en-US" dirty="0"/>
              <a:t>():</a:t>
            </a:r>
          </a:p>
          <a:p>
            <a:r>
              <a:rPr lang="en-US" dirty="0"/>
              <a:t>       #lots of code</a:t>
            </a:r>
          </a:p>
          <a:p>
            <a:r>
              <a:rPr lang="en-US" dirty="0"/>
              <a:t>def </a:t>
            </a:r>
            <a:r>
              <a:rPr lang="en-US" dirty="0" err="1"/>
              <a:t>detect_houseStandard</a:t>
            </a:r>
            <a:r>
              <a:rPr lang="en-US" dirty="0"/>
              <a:t>():</a:t>
            </a:r>
          </a:p>
          <a:p>
            <a:r>
              <a:rPr lang="en-US" dirty="0"/>
              <a:t>       #lots of code</a:t>
            </a:r>
          </a:p>
          <a:p>
            <a:r>
              <a:rPr lang="en-US" dirty="0"/>
              <a:t>def </a:t>
            </a:r>
            <a:r>
              <a:rPr lang="en-US" dirty="0" err="1"/>
              <a:t>define_standards</a:t>
            </a:r>
            <a:r>
              <a:rPr lang="en-US" dirty="0"/>
              <a:t>():</a:t>
            </a:r>
          </a:p>
          <a:p>
            <a:r>
              <a:rPr lang="en-US" dirty="0"/>
              <a:t>      #lots of code </a:t>
            </a:r>
          </a:p>
          <a:p>
            <a:r>
              <a:rPr lang="en-US" dirty="0"/>
              <a:t>def </a:t>
            </a:r>
            <a:r>
              <a:rPr lang="en-US" dirty="0" err="1"/>
              <a:t>define_type</a:t>
            </a:r>
            <a:r>
              <a:rPr lang="en-US" dirty="0"/>
              <a:t>():</a:t>
            </a:r>
          </a:p>
          <a:p>
            <a:r>
              <a:rPr lang="en-US" dirty="0"/>
              <a:t>      #lots of code </a:t>
            </a:r>
          </a:p>
          <a:p>
            <a:r>
              <a:rPr lang="en-US" dirty="0"/>
              <a:t>……………….</a:t>
            </a:r>
          </a:p>
          <a:p>
            <a:r>
              <a:rPr lang="en-US" dirty="0"/>
              <a:t>……………….</a:t>
            </a:r>
          </a:p>
          <a:p>
            <a:r>
              <a:rPr lang="en-US" dirty="0"/>
              <a:t>……………….</a:t>
            </a:r>
          </a:p>
          <a:p>
            <a:endParaRPr lang="en-US" dirty="0"/>
          </a:p>
          <a:p>
            <a:r>
              <a:rPr lang="en-US" dirty="0"/>
              <a:t>def </a:t>
            </a:r>
            <a:r>
              <a:rPr lang="en-US" dirty="0" err="1"/>
              <a:t>findPrice</a:t>
            </a:r>
            <a:r>
              <a:rPr lang="en-US" dirty="0"/>
              <a:t>(city, </a:t>
            </a:r>
            <a:r>
              <a:rPr lang="en-US" dirty="0" err="1"/>
              <a:t>yearBuilt</a:t>
            </a:r>
            <a:r>
              <a:rPr lang="en-US" dirty="0"/>
              <a:t>, bedrooms, bathrooms , </a:t>
            </a:r>
            <a:r>
              <a:rPr lang="en-US" dirty="0" err="1"/>
              <a:t>squareFeet</a:t>
            </a:r>
            <a:r>
              <a:rPr lang="en-US" dirty="0"/>
              <a:t>, floors):</a:t>
            </a:r>
          </a:p>
          <a:p>
            <a:r>
              <a:rPr lang="en-US" dirty="0"/>
              <a:t>          if(city==“A”):</a:t>
            </a:r>
          </a:p>
          <a:p>
            <a:r>
              <a:rPr lang="en-US" dirty="0"/>
              <a:t>             #lots of code</a:t>
            </a:r>
          </a:p>
          <a:p>
            <a:r>
              <a:rPr lang="en-US" dirty="0"/>
              <a:t>          </a:t>
            </a:r>
            <a:r>
              <a:rPr lang="en-US" dirty="0" err="1"/>
              <a:t>elif</a:t>
            </a:r>
            <a:r>
              <a:rPr lang="en-US" dirty="0"/>
              <a:t>(city == “B”):</a:t>
            </a:r>
          </a:p>
          <a:p>
            <a:r>
              <a:rPr lang="en-US" dirty="0"/>
              <a:t>             #lots of code</a:t>
            </a:r>
          </a:p>
          <a:p>
            <a:r>
              <a:rPr lang="en-US" dirty="0"/>
              <a:t>         </a:t>
            </a:r>
            <a:r>
              <a:rPr lang="en-US" dirty="0" err="1"/>
              <a:t>elif</a:t>
            </a:r>
            <a:r>
              <a:rPr lang="en-US" dirty="0"/>
              <a:t>(city == “C”):</a:t>
            </a:r>
          </a:p>
          <a:p>
            <a:r>
              <a:rPr lang="en-US" dirty="0"/>
              <a:t>            #lots of code</a:t>
            </a:r>
          </a:p>
          <a:p>
            <a:r>
              <a:rPr lang="en-US" dirty="0"/>
              <a:t>……………………..</a:t>
            </a:r>
          </a:p>
          <a:p>
            <a:r>
              <a:rPr lang="en-US" dirty="0"/>
              <a:t>……………………..</a:t>
            </a:r>
          </a:p>
          <a:p>
            <a:r>
              <a:rPr lang="en-US" dirty="0"/>
              <a:t>……………………..</a:t>
            </a:r>
          </a:p>
          <a:p>
            <a:endParaRPr lang="en-US" dirty="0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821E448C-9284-784E-B374-827422B1307D}"/>
              </a:ext>
            </a:extLst>
          </p:cNvPr>
          <p:cNvSpPr txBox="1">
            <a:spLocks/>
          </p:cNvSpPr>
          <p:nvPr/>
        </p:nvSpPr>
        <p:spPr>
          <a:xfrm>
            <a:off x="220170" y="2920008"/>
            <a:ext cx="2319829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None/>
              <a:defRPr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None/>
              <a:defRPr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None/>
              <a:defRPr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None/>
              <a:defRPr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None/>
              <a:defRPr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None/>
              <a:defRPr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Business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Analyze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Brainstorm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Build the application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Poppins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80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ACD0-F2C3-E348-B70F-D39036310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50" y="886550"/>
            <a:ext cx="2653200" cy="1128800"/>
          </a:xfrm>
        </p:spPr>
        <p:txBody>
          <a:bodyPr/>
          <a:lstStyle/>
          <a:p>
            <a:r>
              <a:rPr lang="en-US" dirty="0"/>
              <a:t>Machine Learning way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8A5E2-4BA9-3544-A8BF-4C873E3A7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550" y="2360790"/>
            <a:ext cx="2181000" cy="2066700"/>
          </a:xfrm>
        </p:spPr>
        <p:txBody>
          <a:bodyPr/>
          <a:lstStyle/>
          <a:p>
            <a:r>
              <a:rPr lang="en-US" dirty="0"/>
              <a:t>Give lots of Example to a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A66BA-3B83-8A46-A07E-24134BB275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3E8566-D2F9-3343-BD02-54346DF40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769" y="553990"/>
            <a:ext cx="6122231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46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3246-BE60-854A-AA1E-CF5698ACA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50" y="426720"/>
            <a:ext cx="2653200" cy="1317230"/>
          </a:xfrm>
        </p:spPr>
        <p:txBody>
          <a:bodyPr/>
          <a:lstStyle/>
          <a:p>
            <a:r>
              <a:rPr lang="en-US" dirty="0"/>
              <a:t>Run Machine Learning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98AF40-8D27-2C49-9B13-E8FE838EC4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Algorithm doesn’t know business</a:t>
            </a:r>
          </a:p>
          <a:p>
            <a:r>
              <a:rPr lang="en-IN" dirty="0"/>
              <a:t>By Sophisticated Mathematic process</a:t>
            </a:r>
            <a:endParaRPr lang="en-US" dirty="0"/>
          </a:p>
          <a:p>
            <a:r>
              <a:rPr lang="en-US" dirty="0"/>
              <a:t>Will figure out the logic behind it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86378-EB93-454B-AAA7-0D4E1CC332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10739-B2BC-E446-A592-B697F934F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0" y="845448"/>
            <a:ext cx="6027004" cy="349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73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704D5-F2DD-0D47-BED8-8EFBD88BD6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pic>
        <p:nvPicPr>
          <p:cNvPr id="5" name="AI_works_of_bigcompanies.png" descr="AI_works_of_bigcompanies.png">
            <a:extLst>
              <a:ext uri="{FF2B5EF4-FFF2-40B4-BE49-F238E27FC236}">
                <a16:creationId xmlns:a16="http://schemas.microsoft.com/office/drawing/2014/main" id="{52EA2406-3D69-5441-830F-02E42998D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347200" cy="53136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5419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0819-4EB0-B546-8C65-90DFFE67C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Machine Learning can do to Logitech?</a:t>
            </a:r>
          </a:p>
        </p:txBody>
      </p:sp>
    </p:spTree>
    <p:extLst>
      <p:ext uri="{BB962C8B-B14F-4D97-AF65-F5344CB8AC3E}">
        <p14:creationId xmlns:p14="http://schemas.microsoft.com/office/powerpoint/2010/main" val="2069712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F84E-56B1-9347-A401-A89BE3F3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profit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4AC1C-9A81-AC4A-9DCE-CFFE75E46E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6B9C7-BB3A-CC4C-8A09-6849E36550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5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A8CB-B859-0F48-A394-D405A7D0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Operational Efficiency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F4893-2162-8541-A848-313B9AF796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2F0AE-0983-494F-A91C-5F9A3B7409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31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63C5-7EA1-4248-AE42-EE15A9E5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Increased Customer Service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2D910-0D35-FD41-BDCB-D326A69FCF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E681E-AE2B-C14E-81BB-8170AD2C96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3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 descr="Shape 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8750" y="-6490"/>
            <a:ext cx="6285250" cy="51499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1AA56BD-63C4-7A41-87EC-E2F1EE67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50" y="886550"/>
            <a:ext cx="2653200" cy="3195500"/>
          </a:xfrm>
        </p:spPr>
        <p:txBody>
          <a:bodyPr/>
          <a:lstStyle/>
          <a:p>
            <a:r>
              <a:rPr lang="en-US" dirty="0"/>
              <a:t>Best project award</a:t>
            </a:r>
          </a:p>
        </p:txBody>
      </p:sp>
    </p:spTree>
    <p:extLst>
      <p:ext uri="{BB962C8B-B14F-4D97-AF65-F5344CB8AC3E}">
        <p14:creationId xmlns:p14="http://schemas.microsoft.com/office/powerpoint/2010/main" val="3169810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0FF81-5DAF-FE45-8494-46F8DEDF0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Decreasing the Unnecessary cost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9F0B96-23DC-D242-8920-C982682DA8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9DC96-0913-F744-BC62-1AB776C0DF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37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AFC321-5A32-CA49-B4EE-2F879D684B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Why Now?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CF3F8-12D0-894C-8494-D1665374B4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29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BE21942-50BA-A940-BF61-9FFD475A6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ED215924-87E4-2D4E-A133-337335872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in the year 2000 – 2016?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64A8D2-7890-5C49-9E92-6C34255850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4" name="Shape 149">
            <a:extLst>
              <a:ext uri="{FF2B5EF4-FFF2-40B4-BE49-F238E27FC236}">
                <a16:creationId xmlns:a16="http://schemas.microsoft.com/office/drawing/2014/main" id="{65B3B74E-3ECA-8446-87D6-38B2AA46AC21}"/>
              </a:ext>
            </a:extLst>
          </p:cNvPr>
          <p:cNvSpPr/>
          <p:nvPr/>
        </p:nvSpPr>
        <p:spPr>
          <a:xfrm>
            <a:off x="0" y="638651"/>
            <a:ext cx="9144000" cy="4504849"/>
          </a:xfrm>
          <a:prstGeom prst="rect">
            <a:avLst/>
          </a:prstGeom>
          <a:solidFill>
            <a:srgbClr val="000000"/>
          </a:solidFill>
          <a:ln>
            <a:solidFill>
              <a:srgbClr val="53585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5" name="Shape 150">
            <a:extLst>
              <a:ext uri="{FF2B5EF4-FFF2-40B4-BE49-F238E27FC236}">
                <a16:creationId xmlns:a16="http://schemas.microsoft.com/office/drawing/2014/main" id="{BD903733-9337-D946-BE6A-C7A83BF1AEBB}"/>
              </a:ext>
            </a:extLst>
          </p:cNvPr>
          <p:cNvSpPr txBox="1">
            <a:spLocks/>
          </p:cNvSpPr>
          <p:nvPr/>
        </p:nvSpPr>
        <p:spPr>
          <a:xfrm>
            <a:off x="371775" y="336549"/>
            <a:ext cx="8400600" cy="3021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defTabSz="46634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IN" dirty="0"/>
          </a:p>
        </p:txBody>
      </p:sp>
      <p:pic>
        <p:nvPicPr>
          <p:cNvPr id="6" name="Shape 151" descr="Shape 151">
            <a:extLst>
              <a:ext uri="{FF2B5EF4-FFF2-40B4-BE49-F238E27FC236}">
                <a16:creationId xmlns:a16="http://schemas.microsoft.com/office/drawing/2014/main" id="{9C97DD97-0BD1-3B4A-A395-BD981C2E9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765" y="858387"/>
            <a:ext cx="3878434" cy="1087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Shape 152" descr="Shape 152">
            <a:extLst>
              <a:ext uri="{FF2B5EF4-FFF2-40B4-BE49-F238E27FC236}">
                <a16:creationId xmlns:a16="http://schemas.microsoft.com/office/drawing/2014/main" id="{EF953ECE-9F03-4C4E-81E7-FC746B6CF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72849" y="3281650"/>
            <a:ext cx="1977353" cy="1240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Shape 153" descr="Shape 153">
            <a:extLst>
              <a:ext uri="{FF2B5EF4-FFF2-40B4-BE49-F238E27FC236}">
                <a16:creationId xmlns:a16="http://schemas.microsoft.com/office/drawing/2014/main" id="{8055D1A9-DE86-8F4C-BA42-4DFCBD158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17772" y="1897950"/>
            <a:ext cx="2432428" cy="12946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" name="Shape 154">
            <a:extLst>
              <a:ext uri="{FF2B5EF4-FFF2-40B4-BE49-F238E27FC236}">
                <a16:creationId xmlns:a16="http://schemas.microsoft.com/office/drawing/2014/main" id="{28BF5955-8A32-F04D-A7DF-68C464F07DD2}"/>
              </a:ext>
            </a:extLst>
          </p:cNvPr>
          <p:cNvGrpSpPr/>
          <p:nvPr/>
        </p:nvGrpSpPr>
        <p:grpSpPr>
          <a:xfrm>
            <a:off x="6309904" y="1607707"/>
            <a:ext cx="1906205" cy="1906504"/>
            <a:chOff x="0" y="0"/>
            <a:chExt cx="1906203" cy="1906503"/>
          </a:xfrm>
        </p:grpSpPr>
        <p:sp>
          <p:nvSpPr>
            <p:cNvPr id="10" name="Circle">
              <a:extLst>
                <a:ext uri="{FF2B5EF4-FFF2-40B4-BE49-F238E27FC236}">
                  <a16:creationId xmlns:a16="http://schemas.microsoft.com/office/drawing/2014/main" id="{AB4F560F-70FD-EF47-ADFE-E3C35C4AE0CF}"/>
                </a:ext>
              </a:extLst>
            </p:cNvPr>
            <p:cNvSpPr/>
            <p:nvPr/>
          </p:nvSpPr>
          <p:spPr>
            <a:xfrm>
              <a:off x="-1" y="-1"/>
              <a:ext cx="1906205" cy="1906505"/>
            </a:xfrm>
            <a:prstGeom prst="ellipse">
              <a:avLst/>
            </a:prstGeom>
            <a:solidFill>
              <a:srgbClr val="6AA84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endParaRPr dirty="0">
                <a:latin typeface="Arial Regular"/>
              </a:endParaRPr>
            </a:p>
          </p:txBody>
        </p:sp>
        <p:sp>
          <p:nvSpPr>
            <p:cNvPr id="11" name="2010 to 2016">
              <a:extLst>
                <a:ext uri="{FF2B5EF4-FFF2-40B4-BE49-F238E27FC236}">
                  <a16:creationId xmlns:a16="http://schemas.microsoft.com/office/drawing/2014/main" id="{112691C4-C3FE-5843-99E5-D793A3927579}"/>
                </a:ext>
              </a:extLst>
            </p:cNvPr>
            <p:cNvSpPr/>
            <p:nvPr/>
          </p:nvSpPr>
          <p:spPr>
            <a:xfrm>
              <a:off x="279155" y="493524"/>
              <a:ext cx="1347890" cy="919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r>
                <a:rPr dirty="0">
                  <a:latin typeface="Arial Regular"/>
                </a:rPr>
                <a:t>2010 to 2016</a:t>
              </a:r>
            </a:p>
          </p:txBody>
        </p:sp>
      </p:grpSp>
      <p:grpSp>
        <p:nvGrpSpPr>
          <p:cNvPr id="12" name="Shape 155">
            <a:extLst>
              <a:ext uri="{FF2B5EF4-FFF2-40B4-BE49-F238E27FC236}">
                <a16:creationId xmlns:a16="http://schemas.microsoft.com/office/drawing/2014/main" id="{455C0E8D-B6F3-4C48-B4CE-3EC4E6BF8C2E}"/>
              </a:ext>
            </a:extLst>
          </p:cNvPr>
          <p:cNvGrpSpPr/>
          <p:nvPr/>
        </p:nvGrpSpPr>
        <p:grpSpPr>
          <a:xfrm>
            <a:off x="4503862" y="1244747"/>
            <a:ext cx="1676705" cy="667505"/>
            <a:chOff x="-1" y="-1"/>
            <a:chExt cx="1676704" cy="667504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E5FB9260-1279-714C-B8D1-2626FB825CD9}"/>
                </a:ext>
              </a:extLst>
            </p:cNvPr>
            <p:cNvSpPr/>
            <p:nvPr/>
          </p:nvSpPr>
          <p:spPr>
            <a:xfrm>
              <a:off x="-1" y="-1"/>
              <a:ext cx="1676704" cy="667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300" y="0"/>
                  </a:lnTo>
                  <a:lnTo>
                    <a:pt x="21600" y="10800"/>
                  </a:lnTo>
                  <a:lnTo>
                    <a:pt x="173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D9EAD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200" b="1">
                  <a:solidFill>
                    <a:srgbClr val="6AA84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endParaRPr dirty="0">
                <a:latin typeface="Arial Regular"/>
              </a:endParaRPr>
            </a:p>
          </p:txBody>
        </p:sp>
        <p:sp>
          <p:nvSpPr>
            <p:cNvPr id="14" name="Compute Power">
              <a:extLst>
                <a:ext uri="{FF2B5EF4-FFF2-40B4-BE49-F238E27FC236}">
                  <a16:creationId xmlns:a16="http://schemas.microsoft.com/office/drawing/2014/main" id="{21C41A03-19C9-1D4D-A2F1-0F64DFBD9CCF}"/>
                </a:ext>
              </a:extLst>
            </p:cNvPr>
            <p:cNvSpPr/>
            <p:nvPr/>
          </p:nvSpPr>
          <p:spPr>
            <a:xfrm>
              <a:off x="-1" y="149101"/>
              <a:ext cx="1509828" cy="3692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>
              <a:lvl1pPr>
                <a:defRPr sz="1200" b="1">
                  <a:solidFill>
                    <a:srgbClr val="6AA84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r>
                <a:rPr b="0" dirty="0">
                  <a:latin typeface="Arial Regular"/>
                </a:rPr>
                <a:t>Compute Power</a:t>
              </a:r>
            </a:p>
          </p:txBody>
        </p:sp>
      </p:grpSp>
      <p:grpSp>
        <p:nvGrpSpPr>
          <p:cNvPr id="15" name="Shape 156">
            <a:extLst>
              <a:ext uri="{FF2B5EF4-FFF2-40B4-BE49-F238E27FC236}">
                <a16:creationId xmlns:a16="http://schemas.microsoft.com/office/drawing/2014/main" id="{36E643BD-76C3-0545-BD2E-91EDFA8357CD}"/>
              </a:ext>
            </a:extLst>
          </p:cNvPr>
          <p:cNvGrpSpPr/>
          <p:nvPr/>
        </p:nvGrpSpPr>
        <p:grpSpPr>
          <a:xfrm>
            <a:off x="4480399" y="2277967"/>
            <a:ext cx="1676705" cy="667505"/>
            <a:chOff x="-1" y="-1"/>
            <a:chExt cx="1676704" cy="667504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B5E2FD54-3C41-184E-A101-2228E40D089B}"/>
                </a:ext>
              </a:extLst>
            </p:cNvPr>
            <p:cNvSpPr/>
            <p:nvPr/>
          </p:nvSpPr>
          <p:spPr>
            <a:xfrm>
              <a:off x="-1" y="-1"/>
              <a:ext cx="1676704" cy="667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300" y="0"/>
                  </a:lnTo>
                  <a:lnTo>
                    <a:pt x="21600" y="10800"/>
                  </a:lnTo>
                  <a:lnTo>
                    <a:pt x="173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D9EAD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200" b="1">
                  <a:solidFill>
                    <a:srgbClr val="6AA84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endParaRPr dirty="0">
                <a:latin typeface="Arial Regular"/>
              </a:endParaRPr>
            </a:p>
          </p:txBody>
        </p:sp>
        <p:sp>
          <p:nvSpPr>
            <p:cNvPr id="17" name="Data Volume">
              <a:extLst>
                <a:ext uri="{FF2B5EF4-FFF2-40B4-BE49-F238E27FC236}">
                  <a16:creationId xmlns:a16="http://schemas.microsoft.com/office/drawing/2014/main" id="{F4936FF0-05E7-5C4B-912A-CA7EF3FD7BE3}"/>
                </a:ext>
              </a:extLst>
            </p:cNvPr>
            <p:cNvSpPr/>
            <p:nvPr/>
          </p:nvSpPr>
          <p:spPr>
            <a:xfrm>
              <a:off x="-1" y="149101"/>
              <a:ext cx="1509828" cy="3692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>
              <a:lvl1pPr>
                <a:defRPr sz="1200" b="1">
                  <a:solidFill>
                    <a:srgbClr val="6AA84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r>
                <a:rPr b="0" dirty="0">
                  <a:latin typeface="Arial Regular"/>
                </a:rPr>
                <a:t>Data Volume</a:t>
              </a:r>
            </a:p>
          </p:txBody>
        </p:sp>
      </p:grpSp>
      <p:grpSp>
        <p:nvGrpSpPr>
          <p:cNvPr id="18" name="Shape 157">
            <a:extLst>
              <a:ext uri="{FF2B5EF4-FFF2-40B4-BE49-F238E27FC236}">
                <a16:creationId xmlns:a16="http://schemas.microsoft.com/office/drawing/2014/main" id="{669F6F91-A0B8-EA45-90DD-377C22DBDF10}"/>
              </a:ext>
            </a:extLst>
          </p:cNvPr>
          <p:cNvGrpSpPr/>
          <p:nvPr/>
        </p:nvGrpSpPr>
        <p:grpSpPr>
          <a:xfrm>
            <a:off x="4480399" y="3311185"/>
            <a:ext cx="1676705" cy="667505"/>
            <a:chOff x="-1" y="-1"/>
            <a:chExt cx="1676704" cy="667504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04E1E89B-F224-CF46-8375-4D85346C7D15}"/>
                </a:ext>
              </a:extLst>
            </p:cNvPr>
            <p:cNvSpPr/>
            <p:nvPr/>
          </p:nvSpPr>
          <p:spPr>
            <a:xfrm>
              <a:off x="-1" y="-1"/>
              <a:ext cx="1676704" cy="667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300" y="0"/>
                  </a:lnTo>
                  <a:lnTo>
                    <a:pt x="21600" y="10800"/>
                  </a:lnTo>
                  <a:lnTo>
                    <a:pt x="173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D9EAD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200" b="1">
                  <a:solidFill>
                    <a:srgbClr val="6AA84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endParaRPr dirty="0">
                <a:latin typeface="Arial Regular"/>
              </a:endParaRPr>
            </a:p>
          </p:txBody>
        </p:sp>
        <p:sp>
          <p:nvSpPr>
            <p:cNvPr id="20" name="Deep Learning…">
              <a:extLst>
                <a:ext uri="{FF2B5EF4-FFF2-40B4-BE49-F238E27FC236}">
                  <a16:creationId xmlns:a16="http://schemas.microsoft.com/office/drawing/2014/main" id="{5219707A-D6FD-7D4D-8041-8D074226DC54}"/>
                </a:ext>
              </a:extLst>
            </p:cNvPr>
            <p:cNvSpPr/>
            <p:nvPr/>
          </p:nvSpPr>
          <p:spPr>
            <a:xfrm>
              <a:off x="-1" y="56768"/>
              <a:ext cx="1509828" cy="5539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/>
            <a:p>
              <a:pPr>
                <a:defRPr sz="1200" b="1">
                  <a:solidFill>
                    <a:srgbClr val="6AA84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rPr dirty="0">
                  <a:latin typeface="Arial Regular"/>
                </a:rPr>
                <a:t>Deep Learning</a:t>
              </a:r>
            </a:p>
            <a:p>
              <a:pPr>
                <a:defRPr sz="1200" b="1">
                  <a:solidFill>
                    <a:srgbClr val="6AA84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rPr dirty="0" err="1">
                  <a:latin typeface="Arial Regular"/>
                </a:rPr>
                <a:t>Algos</a:t>
              </a:r>
              <a:endParaRPr dirty="0">
                <a:latin typeface="Arial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294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1A934F-3107-C041-A19A-18D40C9AE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B80B91-B243-0B45-A0CF-AB54ED074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48337-D0EF-014A-9F26-221FCE09D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64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6A157C-1A35-B148-A2DB-2DCDCB913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Inception – </a:t>
            </a:r>
            <a:r>
              <a:rPr lang="en-IN" dirty="0"/>
              <a:t>1982</a:t>
            </a:r>
          </a:p>
          <a:p>
            <a:r>
              <a:rPr lang="en-IN" dirty="0"/>
              <a:t>We have sold more than </a:t>
            </a:r>
            <a:r>
              <a:rPr lang="en-IN" b="1" dirty="0"/>
              <a:t>700 million </a:t>
            </a:r>
            <a:r>
              <a:rPr lang="en-IN" dirty="0"/>
              <a:t>mice</a:t>
            </a:r>
          </a:p>
          <a:p>
            <a:r>
              <a:rPr lang="en-IN" dirty="0"/>
              <a:t>Logitech has sold more than </a:t>
            </a:r>
            <a:r>
              <a:rPr lang="en-IN" b="1" dirty="0"/>
              <a:t>100 million </a:t>
            </a:r>
            <a:r>
              <a:rPr lang="en-IN" dirty="0"/>
              <a:t>cordless mice and keyboards</a:t>
            </a:r>
          </a:p>
          <a:p>
            <a:r>
              <a:rPr lang="en-IN" dirty="0"/>
              <a:t>By March 2006 - Introduced more than </a:t>
            </a:r>
            <a:r>
              <a:rPr lang="en-IN" b="1" dirty="0"/>
              <a:t>130 new products </a:t>
            </a:r>
            <a:r>
              <a:rPr lang="en-IN" dirty="0"/>
              <a:t>and shipped more than </a:t>
            </a:r>
            <a:r>
              <a:rPr lang="en-IN" b="1" dirty="0"/>
              <a:t>143 million </a:t>
            </a:r>
            <a:r>
              <a:rPr lang="en-IN" dirty="0"/>
              <a:t>products worldwide.</a:t>
            </a:r>
          </a:p>
          <a:p>
            <a:endParaRPr lang="en-IN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C99F7E-D6B7-304E-A7FC-0AABB449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Logitech Data as a Glimpse</a:t>
            </a:r>
          </a:p>
        </p:txBody>
      </p:sp>
    </p:spTree>
    <p:extLst>
      <p:ext uri="{BB962C8B-B14F-4D97-AF65-F5344CB8AC3E}">
        <p14:creationId xmlns:p14="http://schemas.microsoft.com/office/powerpoint/2010/main" val="1147534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2EF14C-52A9-5A47-99F0-11C6C5C0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50" y="792480"/>
            <a:ext cx="4006800" cy="1375270"/>
          </a:xfrm>
        </p:spPr>
        <p:txBody>
          <a:bodyPr/>
          <a:lstStyle/>
          <a:p>
            <a:r>
              <a:rPr lang="en-US" dirty="0"/>
              <a:t>Consequence of Not Adopting Technology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74CF38C-D98B-824A-9827-6A3F63784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Competitive Analysis</a:t>
            </a:r>
          </a:p>
          <a:p>
            <a:r>
              <a:rPr lang="en-US" dirty="0"/>
              <a:t>Predictive Analysis</a:t>
            </a:r>
          </a:p>
          <a:p>
            <a:r>
              <a:rPr lang="en-US" dirty="0"/>
              <a:t>Not ready for the future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452B9-F5D2-C246-8D7B-8C4806F49359}"/>
              </a:ext>
            </a:extLst>
          </p:cNvPr>
          <p:cNvSpPr txBox="1"/>
          <p:nvPr/>
        </p:nvSpPr>
        <p:spPr>
          <a:xfrm>
            <a:off x="5262880" y="2167750"/>
            <a:ext cx="3328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Vulnerable to fade off</a:t>
            </a:r>
          </a:p>
        </p:txBody>
      </p:sp>
    </p:spTree>
    <p:extLst>
      <p:ext uri="{BB962C8B-B14F-4D97-AF65-F5344CB8AC3E}">
        <p14:creationId xmlns:p14="http://schemas.microsoft.com/office/powerpoint/2010/main" val="167668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D481AC-CE92-244E-98BD-4FF3792F76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we have done?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9624F-58E3-F046-A5B0-F2D58E9A47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84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E6224-EA62-8D44-9BDD-1826DBD0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50" y="886550"/>
            <a:ext cx="2633066" cy="1244400"/>
          </a:xfrm>
        </p:spPr>
        <p:txBody>
          <a:bodyPr/>
          <a:lstStyle/>
          <a:p>
            <a:r>
              <a:rPr lang="en-US" dirty="0"/>
              <a:t>Amazon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2A6AA-54D2-E145-A111-AE1DF71C5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64" y="2285695"/>
            <a:ext cx="2358850" cy="206670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https://tableau.logitech.com/#/site/Logitech/views/WordCloudAmazonReviews/SentimentDashboard?:iid=1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IN" dirty="0"/>
              <a:t>Objective : Increased Customer Service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364417-A26E-5345-977D-F13A67205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315" y="-71562"/>
            <a:ext cx="6697686" cy="52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47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C2E39-990F-3B42-8FC0-301BBF50C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50" y="886550"/>
            <a:ext cx="2768238" cy="857400"/>
          </a:xfrm>
        </p:spPr>
        <p:txBody>
          <a:bodyPr/>
          <a:lstStyle/>
          <a:p>
            <a:r>
              <a:rPr lang="en-US" dirty="0"/>
              <a:t>Topic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13CE8-4A5A-5E48-8919-EB2677C720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http://localhost:2030/topic_cloud.html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IN" dirty="0"/>
              <a:t>Objective : Operational Efficiency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34423-77B9-D344-A9B1-4C0A5DE3D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541" y="0"/>
            <a:ext cx="6456459" cy="520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15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67AD4-AEB0-E340-AB19-911BBE677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D7C472-A1B7-B348-B890-18E32AC020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77BFC-6A81-224D-B8AE-9FC33D7F8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301" y="1486893"/>
            <a:ext cx="6090699" cy="188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5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 descr="Shape 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7182" y="-13257"/>
            <a:ext cx="6268738" cy="5156757"/>
          </a:xfrm>
          <a:prstGeom prst="rect">
            <a:avLst/>
          </a:prstGeom>
          <a:noFill/>
          <a:ln>
            <a:noFill/>
          </a:ln>
          <a:effectLst>
            <a:outerShdw blurRad="228600" dist="50800" dir="5400000" rotWithShape="0">
              <a:srgbClr val="000000">
                <a:alpha val="54509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E3BD1-5348-6C48-98C6-4870A1F80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3830"/>
            <a:ext cx="2997182" cy="3695610"/>
          </a:xfrm>
        </p:spPr>
        <p:txBody>
          <a:bodyPr/>
          <a:lstStyle/>
          <a:p>
            <a:r>
              <a:rPr lang="en-US" dirty="0"/>
              <a:t>Best Student of the batch</a:t>
            </a:r>
          </a:p>
        </p:txBody>
      </p:sp>
    </p:spTree>
    <p:extLst>
      <p:ext uri="{BB962C8B-B14F-4D97-AF65-F5344CB8AC3E}">
        <p14:creationId xmlns:p14="http://schemas.microsoft.com/office/powerpoint/2010/main" val="2608181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76155-17D3-1642-8F38-6F984691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50" y="886550"/>
            <a:ext cx="2653200" cy="1128800"/>
          </a:xfrm>
        </p:spPr>
        <p:txBody>
          <a:bodyPr/>
          <a:lstStyle/>
          <a:p>
            <a:r>
              <a:rPr lang="en-US" dirty="0"/>
              <a:t>Customer care sentiment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355070-3B42-4746-8D01-A8C1ECB414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Objective : </a:t>
            </a:r>
          </a:p>
          <a:p>
            <a:r>
              <a:rPr lang="en-IN" dirty="0"/>
              <a:t>Increased Customer Service</a:t>
            </a:r>
            <a:endParaRPr lang="en-US" dirty="0"/>
          </a:p>
          <a:p>
            <a:r>
              <a:rPr lang="en-IN" dirty="0"/>
              <a:t>Operational Efficiency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D947E-E995-D141-9475-5225E62AB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447" y="747001"/>
            <a:ext cx="6114553" cy="1407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0E4132-6F22-914B-950B-2B60BED13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446" y="3196424"/>
            <a:ext cx="6114553" cy="159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775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DDC119-F01B-0242-93D6-36C63E69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Away!!!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F1360F0-76BB-6A4E-86B8-8965FDED9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800" y="2167750"/>
            <a:ext cx="4408280" cy="2066700"/>
          </a:xfrm>
        </p:spPr>
        <p:txBody>
          <a:bodyPr/>
          <a:lstStyle/>
          <a:p>
            <a:r>
              <a:rPr lang="en-US" dirty="0"/>
              <a:t>Ponder on the Importance of Data Science Team.</a:t>
            </a:r>
          </a:p>
          <a:p>
            <a:r>
              <a:rPr lang="en-IN" dirty="0"/>
              <a:t>What it solves? </a:t>
            </a:r>
          </a:p>
          <a:p>
            <a:r>
              <a:rPr lang="en-IN" dirty="0"/>
              <a:t>Core of organisation.</a:t>
            </a:r>
          </a:p>
          <a:p>
            <a:r>
              <a:rPr lang="en-IN" dirty="0"/>
              <a:t>Works Horizontal in global.</a:t>
            </a:r>
          </a:p>
          <a:p>
            <a:endParaRPr lang="en-IN" dirty="0"/>
          </a:p>
          <a:p>
            <a:r>
              <a:rPr lang="en-IN" dirty="0"/>
              <a:t>Start thinking how u can use data science applicable?</a:t>
            </a:r>
          </a:p>
          <a:p>
            <a:br>
              <a:rPr lang="en-IN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2D5A0-8AE1-EF4E-A946-D78EBFB225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2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855067-F66F-2543-9001-036B4F3A67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2" descr="Image result for linkedin connection suggestions">
            <a:extLst>
              <a:ext uri="{FF2B5EF4-FFF2-40B4-BE49-F238E27FC236}">
                <a16:creationId xmlns:a16="http://schemas.microsoft.com/office/drawing/2014/main" id="{64B942AC-DC10-AD49-AA28-2CF2D8664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408911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facebook people you may know">
            <a:extLst>
              <a:ext uri="{FF2B5EF4-FFF2-40B4-BE49-F238E27FC236}">
                <a16:creationId xmlns:a16="http://schemas.microsoft.com/office/drawing/2014/main" id="{7D8B6476-397F-5341-BE56-098D1EB61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115" y="1"/>
            <a:ext cx="505488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986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299C2-69DE-464A-8B24-9703F5CAC1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 descr="Related image">
            <a:extLst>
              <a:ext uri="{FF2B5EF4-FFF2-40B4-BE49-F238E27FC236}">
                <a16:creationId xmlns:a16="http://schemas.microsoft.com/office/drawing/2014/main" id="{5ABE559A-2B4E-9D4B-BEC4-C9FF2E11D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432542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netflix recommendations">
            <a:extLst>
              <a:ext uri="{FF2B5EF4-FFF2-40B4-BE49-F238E27FC236}">
                <a16:creationId xmlns:a16="http://schemas.microsoft.com/office/drawing/2014/main" id="{64D52889-F3BF-534A-BA27-D981B5BDA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420" y="0"/>
            <a:ext cx="481858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0185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BA3DBC-DB01-864C-A026-2E06103DD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 descr="https://securityledger.com/wp-content/uploads/2016/05/IBM-Watson.jpg">
            <a:extLst>
              <a:ext uri="{FF2B5EF4-FFF2-40B4-BE49-F238E27FC236}">
                <a16:creationId xmlns:a16="http://schemas.microsoft.com/office/drawing/2014/main" id="{AF771498-4768-0E45-954D-D003D7309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703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FCA87A-4B95-6C43-9C08-31D0367E2F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 descr="http://cdn.abclocal.go.com/content/kgo/images/cms/714438_1280x720.jpg">
            <a:extLst>
              <a:ext uri="{FF2B5EF4-FFF2-40B4-BE49-F238E27FC236}">
                <a16:creationId xmlns:a16="http://schemas.microsoft.com/office/drawing/2014/main" id="{6FEF7819-93C9-AC44-BFF3-3013D0341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970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ABD32-7683-2643-A710-CD1A24AAC1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Computers can Learn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90A642-15C1-6D48-92A6-04534C25EC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54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E8505F-3F42-2E42-B329-5EB811C6C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01547C-7392-5A46-999F-EE80B218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Automatic Drug Discover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67BFA-B1C5-1548-BC5C-CE24B39EF2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57</a:t>
            </a:fld>
            <a:endParaRPr lang="en-US"/>
          </a:p>
        </p:txBody>
      </p:sp>
      <p:pic>
        <p:nvPicPr>
          <p:cNvPr id="6" name="Content Placeholder 3" descr="Screen Clipping">
            <a:extLst>
              <a:ext uri="{FF2B5EF4-FFF2-40B4-BE49-F238E27FC236}">
                <a16:creationId xmlns:a16="http://schemas.microsoft.com/office/drawing/2014/main" id="{D1274D65-4C57-A745-A5A8-35AD6FCAF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1" y="866454"/>
            <a:ext cx="9069429" cy="4103308"/>
          </a:xfrm>
        </p:spPr>
      </p:pic>
      <p:pic>
        <p:nvPicPr>
          <p:cNvPr id="7" name="Content Placeholder 3" descr="Screen Clipping">
            <a:extLst>
              <a:ext uri="{FF2B5EF4-FFF2-40B4-BE49-F238E27FC236}">
                <a16:creationId xmlns:a16="http://schemas.microsoft.com/office/drawing/2014/main" id="{DC7D3540-D51D-174F-93E3-976606618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687"/>
            <a:ext cx="8957887" cy="4052842"/>
          </a:xfrm>
        </p:spPr>
      </p:pic>
    </p:spTree>
    <p:extLst>
      <p:ext uri="{BB962C8B-B14F-4D97-AF65-F5344CB8AC3E}">
        <p14:creationId xmlns:p14="http://schemas.microsoft.com/office/powerpoint/2010/main" val="2903089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B9A70A-B269-5541-87B4-5951A9C96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2A5088-913E-8F4D-9308-552D9E39F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Deep Mind</a:t>
            </a:r>
          </a:p>
        </p:txBody>
      </p:sp>
      <p:pic>
        <p:nvPicPr>
          <p:cNvPr id="4" name="Picture 2" descr="http://i.telegraph.co.uk/multimedia/archive/03593/alphago-lee-sedol_3593515b.jpg">
            <a:extLst>
              <a:ext uri="{FF2B5EF4-FFF2-40B4-BE49-F238E27FC236}">
                <a16:creationId xmlns:a16="http://schemas.microsoft.com/office/drawing/2014/main" id="{88CD5AF8-D449-CF4E-82D3-029C9DBDE4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5" y="775152"/>
            <a:ext cx="8167955" cy="436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6140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40DE90-D689-0E4E-8A28-95111E49A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000" y="1994850"/>
            <a:ext cx="8303700" cy="1251784"/>
          </a:xfrm>
        </p:spPr>
        <p:txBody>
          <a:bodyPr/>
          <a:lstStyle/>
          <a:p>
            <a:r>
              <a:rPr lang="en-US" dirty="0"/>
              <a:t>Computers Can Listen And Understand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6AE633-1CDF-A042-92D3-4033C422F9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19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 descr="Shape 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2494" y="0"/>
            <a:ext cx="6171506" cy="50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417523-0863-6048-9204-80FFC7FA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50" y="886550"/>
            <a:ext cx="2653200" cy="3218090"/>
          </a:xfrm>
        </p:spPr>
        <p:txBody>
          <a:bodyPr/>
          <a:lstStyle/>
          <a:p>
            <a:r>
              <a:rPr lang="en-US" dirty="0"/>
              <a:t>College Connects</a:t>
            </a:r>
          </a:p>
        </p:txBody>
      </p:sp>
    </p:spTree>
    <p:extLst>
      <p:ext uri="{BB962C8B-B14F-4D97-AF65-F5344CB8AC3E}">
        <p14:creationId xmlns:p14="http://schemas.microsoft.com/office/powerpoint/2010/main" val="30011940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BD6DB-4172-DE41-B7A3-8DBA48DAA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79427F-DE5A-C34F-A40F-7D8FDBDF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Translation And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31D8B-3E48-8C44-8EC9-8CD846606D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E9C5A160-3C75-ED46-8FAA-C8917C87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91" y="761671"/>
            <a:ext cx="8316409" cy="408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462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40DE90-D689-0E4E-8A28-95111E49A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000" y="1994850"/>
            <a:ext cx="8303700" cy="1251784"/>
          </a:xfrm>
        </p:spPr>
        <p:txBody>
          <a:bodyPr/>
          <a:lstStyle/>
          <a:p>
            <a:r>
              <a:rPr lang="en-US" dirty="0"/>
              <a:t>Computers Can See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6AE633-1CDF-A042-92D3-4033C422F9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459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707F91-111F-FD4A-AA1D-491611099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0D7D42-4436-104A-8532-FF039F0D0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2069F79-F5AA-C048-B4DF-950780E4C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841"/>
            <a:ext cx="9144000" cy="43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280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FEBD0-7BC6-6545-9480-FED873C245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Artificial Intelligence created its own Movie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arstechnica.com</a:t>
            </a:r>
            <a:r>
              <a:rPr lang="en-US" dirty="0">
                <a:hlinkClick r:id="rId2"/>
              </a:rPr>
              <a:t>/gaming/2016/06/an-</a:t>
            </a:r>
            <a:r>
              <a:rPr lang="en-US" dirty="0" err="1">
                <a:hlinkClick r:id="rId2"/>
              </a:rPr>
              <a:t>ai</a:t>
            </a:r>
            <a:r>
              <a:rPr lang="en-US" dirty="0">
                <a:hlinkClick r:id="rId2"/>
              </a:rPr>
              <a:t>-wrote-this-movie-and-its-strangely-moving/</a:t>
            </a:r>
            <a:endParaRPr lang="en-US" dirty="0"/>
          </a:p>
          <a:p>
            <a:r>
              <a:rPr lang="en-US" dirty="0"/>
              <a:t>Artificial Intelligence created its own Music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www.youtube.com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watch?v</a:t>
            </a:r>
            <a:r>
              <a:rPr lang="en-US" dirty="0">
                <a:hlinkClick r:id="rId3"/>
              </a:rPr>
              <a:t>=3OEmzI52stk</a:t>
            </a:r>
            <a:endParaRPr lang="en-US" dirty="0"/>
          </a:p>
          <a:p>
            <a:r>
              <a:rPr lang="en-US" dirty="0"/>
              <a:t>Artificial Intelligence created its own Art</a:t>
            </a:r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www.youtube.com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watch?v</a:t>
            </a:r>
            <a:r>
              <a:rPr lang="en-US" dirty="0">
                <a:hlinkClick r:id="rId4"/>
              </a:rPr>
              <a:t>=Sbd4NX95Ysc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7B6D81-9974-044F-920D-4BB5E5AD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things around AI</a:t>
            </a:r>
          </a:p>
        </p:txBody>
      </p:sp>
    </p:spTree>
    <p:extLst>
      <p:ext uri="{BB962C8B-B14F-4D97-AF65-F5344CB8AC3E}">
        <p14:creationId xmlns:p14="http://schemas.microsoft.com/office/powerpoint/2010/main" val="30555963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D1DF85-4B88-5D40-8EC3-90B0BC1786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 Future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9CD0B-3280-5749-B678-9ED809E955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40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A5FBAA-5889-FE48-8573-C3923894D1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65</a:t>
            </a:fld>
            <a:endParaRPr lang="en-US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741CE44E-EEA8-D841-8E07-5DD925028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1" y="127321"/>
            <a:ext cx="8553691" cy="472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160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A6D58-8015-C048-B47E-3240F1269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  <p:pic>
        <p:nvPicPr>
          <p:cNvPr id="3" name="Content Placeholder 3" descr="Screen Clipping">
            <a:extLst>
              <a:ext uri="{FF2B5EF4-FFF2-40B4-BE49-F238E27FC236}">
                <a16:creationId xmlns:a16="http://schemas.microsoft.com/office/drawing/2014/main" id="{CBB0D37F-6D1B-2B41-AF5B-5555963A9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8" y="216744"/>
            <a:ext cx="86892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437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39B55-4C26-1F4A-A6C1-38F9AE7AE7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/>
          </a:p>
        </p:txBody>
      </p:sp>
      <p:pic>
        <p:nvPicPr>
          <p:cNvPr id="3" name="Picture 2" descr="Screen Clipping">
            <a:extLst>
              <a:ext uri="{FF2B5EF4-FFF2-40B4-BE49-F238E27FC236}">
                <a16:creationId xmlns:a16="http://schemas.microsoft.com/office/drawing/2014/main" id="{AA0CE57A-6E5E-5245-8AA8-E2A362E4B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72458" cy="46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845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39B55-4C26-1F4A-A6C1-38F9AE7AE7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 descr="Screen Clipping">
            <a:extLst>
              <a:ext uri="{FF2B5EF4-FFF2-40B4-BE49-F238E27FC236}">
                <a16:creationId xmlns:a16="http://schemas.microsoft.com/office/drawing/2014/main" id="{AA0CE57A-6E5E-5245-8AA8-E2A362E4B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4" y="236474"/>
            <a:ext cx="8001964" cy="4426743"/>
          </a:xfrm>
          <a:prstGeom prst="rect">
            <a:avLst/>
          </a:prstGeom>
        </p:spPr>
      </p:pic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E32ECA70-3E5A-5D4F-B61C-04391D38A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" y="0"/>
            <a:ext cx="8513934" cy="470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666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847F0-108E-3B40-8548-76186E951D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69</a:t>
            </a:fld>
            <a:endParaRPr lang="en-US"/>
          </a:p>
        </p:txBody>
      </p:sp>
      <p:pic>
        <p:nvPicPr>
          <p:cNvPr id="3" name="Content Placeholder 3" descr="Screen Clipping">
            <a:extLst>
              <a:ext uri="{FF2B5EF4-FFF2-40B4-BE49-F238E27FC236}">
                <a16:creationId xmlns:a16="http://schemas.microsoft.com/office/drawing/2014/main" id="{87AFE5F3-7A6B-7E46-B967-E3E6A38BD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71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412413">
            <a:off x="2954523" y="-3998"/>
            <a:ext cx="5151475" cy="365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7AF16-9E8B-8E49-B922-43F529817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50" y="886550"/>
            <a:ext cx="2653200" cy="3492410"/>
          </a:xfrm>
        </p:spPr>
        <p:txBody>
          <a:bodyPr/>
          <a:lstStyle/>
          <a:p>
            <a:r>
              <a:rPr lang="en-US" dirty="0"/>
              <a:t>Partnering with colleges and Research Institute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6C4AB-87FD-8F4A-9388-82E27DC2F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969" y="3535680"/>
            <a:ext cx="2223912" cy="153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0C7ACB-E015-BF47-BF06-907465087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70680">
            <a:off x="4228635" y="3456357"/>
            <a:ext cx="2493655" cy="1655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34B7A8-197F-4549-9FD8-02BA4858C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16848">
            <a:off x="6164867" y="3511943"/>
            <a:ext cx="2006637" cy="133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567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23186E-8C00-2640-AB65-F104A60CBB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70</a:t>
            </a:fld>
            <a:endParaRPr lang="en-US"/>
          </a:p>
        </p:txBody>
      </p:sp>
      <p:pic>
        <p:nvPicPr>
          <p:cNvPr id="3" name="Content Placeholder 3" descr="Screen Clipping">
            <a:extLst>
              <a:ext uri="{FF2B5EF4-FFF2-40B4-BE49-F238E27FC236}">
                <a16:creationId xmlns:a16="http://schemas.microsoft.com/office/drawing/2014/main" id="{2F98D97F-896E-954A-BC20-654B0E9BE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1" y="311879"/>
            <a:ext cx="79325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729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CBA154-5DD4-8345-9009-DFFC0C0B1B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71</a:t>
            </a:fld>
            <a:endParaRPr lang="en-US"/>
          </a:p>
        </p:txBody>
      </p:sp>
      <p:pic>
        <p:nvPicPr>
          <p:cNvPr id="3" name="Content Placeholder 3" descr="Screen Clipping">
            <a:extLst>
              <a:ext uri="{FF2B5EF4-FFF2-40B4-BE49-F238E27FC236}">
                <a16:creationId xmlns:a16="http://schemas.microsoft.com/office/drawing/2014/main" id="{48D1E875-9DAA-9D4D-B47B-16ED8372E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67" y="311879"/>
            <a:ext cx="74555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769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292AF5-833D-264F-87A2-FD3C82BC1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72</a:t>
            </a:fld>
            <a:endParaRPr lang="en-US"/>
          </a:p>
        </p:txBody>
      </p:sp>
      <p:pic>
        <p:nvPicPr>
          <p:cNvPr id="3" name="Content Placeholder 3" descr="Screen Clipping">
            <a:extLst>
              <a:ext uri="{FF2B5EF4-FFF2-40B4-BE49-F238E27FC236}">
                <a16:creationId xmlns:a16="http://schemas.microsoft.com/office/drawing/2014/main" id="{3F286C68-2CF5-3A4F-8D80-9F4AE19F1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79" y="392902"/>
            <a:ext cx="75763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22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D389FB-876B-254B-8AD0-9E114BD8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949124"/>
            <a:ext cx="8229600" cy="3660845"/>
          </a:xfrm>
        </p:spPr>
        <p:txBody>
          <a:bodyPr/>
          <a:lstStyle/>
          <a:p>
            <a:r>
              <a:rPr lang="en-US" dirty="0"/>
              <a:t>Those of Artificial intelligence can’t do</a:t>
            </a:r>
          </a:p>
          <a:p>
            <a:r>
              <a:rPr lang="en-US" dirty="0"/>
              <a:t>Pattern recognition and common sense are big problem of AI</a:t>
            </a:r>
          </a:p>
          <a:p>
            <a:r>
              <a:rPr lang="en-US" dirty="0"/>
              <a:t>Repetitive jobs will be wiped off</a:t>
            </a:r>
          </a:p>
          <a:p>
            <a:endParaRPr lang="en-US" dirty="0"/>
          </a:p>
          <a:p>
            <a:r>
              <a:rPr lang="en-US" dirty="0"/>
              <a:t>Jobs involved in intellectual capitalism will shine like</a:t>
            </a:r>
          </a:p>
          <a:p>
            <a:r>
              <a:rPr lang="en-US" dirty="0"/>
              <a:t>Leadership</a:t>
            </a:r>
          </a:p>
          <a:p>
            <a:r>
              <a:rPr lang="en-US" dirty="0"/>
              <a:t>Creativity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Imagination</a:t>
            </a:r>
          </a:p>
          <a:p>
            <a:r>
              <a:rPr lang="en-US" dirty="0"/>
              <a:t>Telling joke</a:t>
            </a:r>
          </a:p>
          <a:p>
            <a:r>
              <a:rPr lang="en-US" dirty="0"/>
              <a:t>Writing a story, script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9E336D-12D4-094F-9F4D-2FFE1634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Future Jobs    - Michio Kaku - </a:t>
            </a:r>
            <a:r>
              <a:rPr lang="en-US" dirty="0" err="1">
                <a:solidFill>
                  <a:srgbClr val="FFFFFF"/>
                </a:solidFill>
              </a:rPr>
              <a:t>Physicst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2C507-2DA4-E347-A2BD-C7B427DA5A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05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42799C-E8B6-4E4F-9DAA-43B4678164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Tame it?</a:t>
            </a:r>
          </a:p>
        </p:txBody>
      </p:sp>
    </p:spTree>
    <p:extLst>
      <p:ext uri="{BB962C8B-B14F-4D97-AF65-F5344CB8AC3E}">
        <p14:creationId xmlns:p14="http://schemas.microsoft.com/office/powerpoint/2010/main" val="32505038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80E955C-EA9F-174E-AF47-211232AFC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33CA2D-08A7-364D-9E47-DB22DF10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Revise Statistics and Probability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402B9-909B-794A-95D2-F8A45190EE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15A2290B-50D5-9D43-A821-0F4AC55D0CDA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3588"/>
            <a:ext cx="4440238" cy="43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lated image">
            <a:extLst>
              <a:ext uri="{FF2B5EF4-FFF2-40B4-BE49-F238E27FC236}">
                <a16:creationId xmlns:a16="http://schemas.microsoft.com/office/drawing/2014/main" id="{5D1570A4-5E40-484C-BDDF-19DF15AA3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136" y="1818010"/>
            <a:ext cx="2857500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125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80E955C-EA9F-174E-AF47-211232AFC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33CA2D-08A7-364D-9E47-DB22DF10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7"/>
            <a:ext cx="8229600" cy="953691"/>
          </a:xfrm>
        </p:spPr>
        <p:txBody>
          <a:bodyPr/>
          <a:lstStyle/>
          <a:p>
            <a:r>
              <a:rPr lang="en-US" sz="1800" dirty="0">
                <a:solidFill>
                  <a:srgbClr val="FFFFFF"/>
                </a:solidFill>
              </a:rPr>
              <a:t>Learn algorithm how it works rather concentrating on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402B9-909B-794A-95D2-F8A45190EE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76</a:t>
            </a:fld>
            <a:endParaRPr lang="en-US"/>
          </a:p>
        </p:txBody>
      </p:sp>
      <p:pic>
        <p:nvPicPr>
          <p:cNvPr id="13" name="Picture 8" descr="https://cdn.theconversation.com/files/25446/article/width926/zgfmyybg-1371082658.jpg">
            <a:extLst>
              <a:ext uri="{FF2B5EF4-FFF2-40B4-BE49-F238E27FC236}">
                <a16:creationId xmlns:a16="http://schemas.microsoft.com/office/drawing/2014/main" id="{B823F109-4E6A-234F-904A-740B9F3BA6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4" y="3101338"/>
            <a:ext cx="2822448" cy="186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https://www.cubs100.org/GetImage.aspx?IDMF=ea11fbcd-1eb1-4829-9276-41f91b5bd75a&amp;w=900&amp;h=600&amp;src=mc">
            <a:extLst>
              <a:ext uri="{FF2B5EF4-FFF2-40B4-BE49-F238E27FC236}">
                <a16:creationId xmlns:a16="http://schemas.microsoft.com/office/drawing/2014/main" id="{15498059-29EF-1449-9309-F51297A4D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02" y="1266857"/>
            <a:ext cx="3511176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Image result for how it works">
            <a:extLst>
              <a:ext uri="{FF2B5EF4-FFF2-40B4-BE49-F238E27FC236}">
                <a16:creationId xmlns:a16="http://schemas.microsoft.com/office/drawing/2014/main" id="{59900F1B-D824-564B-AD8E-12579BAA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79987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3888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2031FB-28E2-7648-94EC-AFCBBD003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AB3D-DB23-7F45-9938-350373D9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Learn and practice a programming language</a:t>
            </a:r>
          </a:p>
        </p:txBody>
      </p:sp>
      <p:pic>
        <p:nvPicPr>
          <p:cNvPr id="4" name="Picture 8" descr="http://www.kdnuggets.com/images/languages-data-mining-r-python-sas.jpg">
            <a:extLst>
              <a:ext uri="{FF2B5EF4-FFF2-40B4-BE49-F238E27FC236}">
                <a16:creationId xmlns:a16="http://schemas.microsoft.com/office/drawing/2014/main" id="{BEABBFE0-C79B-F842-BE97-E47D836A5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83" y="1585730"/>
            <a:ext cx="3741747" cy="332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programming language">
            <a:extLst>
              <a:ext uri="{FF2B5EF4-FFF2-40B4-BE49-F238E27FC236}">
                <a16:creationId xmlns:a16="http://schemas.microsoft.com/office/drawing/2014/main" id="{19ECC3A0-4768-5D4E-AA26-38C21E5234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314" y="855311"/>
            <a:ext cx="3154486" cy="209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1664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2031FB-28E2-7648-94EC-AFCBBD003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065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AB3D-DB23-7F45-9938-350373D9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Big data and Data science are happily married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7E0CD4-1839-B24B-A963-ED4A76D0D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 descr="Image result for bigdata and data science">
            <a:extLst>
              <a:ext uri="{FF2B5EF4-FFF2-40B4-BE49-F238E27FC236}">
                <a16:creationId xmlns:a16="http://schemas.microsoft.com/office/drawing/2014/main" id="{2735E0E4-35BC-4149-896C-F1ACFCFE6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49862"/>
            <a:ext cx="8090704" cy="36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1616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2031FB-28E2-7648-94EC-AFCBBD003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065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AB3D-DB23-7F45-9938-350373D9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Practice all algorithm with each use case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7E0CD4-1839-B24B-A963-ED4A76D0D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Image result for Practise run on rope">
            <a:extLst>
              <a:ext uri="{FF2B5EF4-FFF2-40B4-BE49-F238E27FC236}">
                <a16:creationId xmlns:a16="http://schemas.microsoft.com/office/drawing/2014/main" id="{B93D2BB5-261C-354A-9757-4A2667050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11" y="874683"/>
            <a:ext cx="5449747" cy="4087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143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205550" y="426720"/>
            <a:ext cx="2653200" cy="131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Arial"/>
              <a:buNone/>
            </a:pPr>
            <a:r>
              <a:rPr lang="en" sz="2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MY WORK OUTSIDE </a:t>
            </a:r>
            <a:r>
              <a:rPr lang="en" sz="2400" b="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2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0" y="2015350"/>
            <a:ext cx="2979506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Arial"/>
              <a:buNone/>
            </a:pPr>
            <a:r>
              <a:rPr lang="en" sz="1050" b="1" i="0" u="sng" strike="noStrike" cap="none" dirty="0">
                <a:solidFill>
                  <a:schemeClr val="accent5"/>
                </a:solidFill>
                <a:sym typeface="Arial"/>
                <a:hlinkClick r:id="rId3"/>
              </a:rPr>
              <a:t>https://github.com/nursnaaz</a:t>
            </a:r>
            <a:endParaRPr lang="en" sz="1050" b="1" i="0" u="sng" strike="noStrike" cap="none" dirty="0">
              <a:solidFill>
                <a:schemeClr val="accent5"/>
              </a:solidFill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Arial"/>
              <a:buNone/>
            </a:pPr>
            <a:endParaRPr sz="1050" b="1" dirty="0">
              <a:solidFill>
                <a:schemeClr val="accent5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Arial"/>
              <a:buNone/>
            </a:pPr>
            <a:r>
              <a:rPr lang="en" sz="1050" b="1" i="0" u="sng" strike="noStrike" cap="none" dirty="0">
                <a:solidFill>
                  <a:schemeClr val="accent5"/>
                </a:solidFill>
                <a:sym typeface="Arial"/>
                <a:hlinkClick r:id="rId4"/>
              </a:rPr>
              <a:t>https://www.linkedin.com/in/nursnaaz/</a:t>
            </a:r>
            <a:endParaRPr lang="en" sz="1050" b="1" i="0" u="sng" strike="noStrike" cap="none" dirty="0">
              <a:solidFill>
                <a:schemeClr val="accent5"/>
              </a:solidFill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Arial"/>
              <a:buNone/>
            </a:pPr>
            <a:endParaRPr sz="1050" b="1" dirty="0">
              <a:solidFill>
                <a:schemeClr val="accent5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Arial"/>
              <a:buNone/>
            </a:pPr>
            <a:r>
              <a:rPr lang="en" sz="1050" b="1" i="0" u="sng" strike="noStrike" cap="none" dirty="0">
                <a:solidFill>
                  <a:schemeClr val="accent5"/>
                </a:solidFill>
                <a:sym typeface="Arial"/>
                <a:hlinkClick r:id="rId5"/>
              </a:rPr>
              <a:t>http://www.technaaz.com/</a:t>
            </a:r>
            <a:endParaRPr sz="1050" b="1" dirty="0">
              <a:solidFill>
                <a:schemeClr val="accent5"/>
              </a:solidFill>
            </a:endParaRPr>
          </a:p>
        </p:txBody>
      </p:sp>
      <p:pic>
        <p:nvPicPr>
          <p:cNvPr id="188" name="Shape 188" descr="Shape 1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58750" y="-1"/>
            <a:ext cx="5543570" cy="1631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 descr="Shape 1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24570" y="1631907"/>
            <a:ext cx="5177750" cy="127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 descr="Shape 1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24570" y="3464236"/>
            <a:ext cx="5177750" cy="123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64700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C76FF8-250D-B74D-A7B3-913247FFA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2424D-AC92-794B-9D4F-24396818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Make use of Kaggle and Analytics </a:t>
            </a:r>
            <a:r>
              <a:rPr lang="en-US" dirty="0" err="1">
                <a:solidFill>
                  <a:srgbClr val="FFFFFF"/>
                </a:solidFill>
              </a:rPr>
              <a:t>vidhya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6" name="Picture 6" descr="Image result for kaggle and analytics vidhya">
            <a:extLst>
              <a:ext uri="{FF2B5EF4-FFF2-40B4-BE49-F238E27FC236}">
                <a16:creationId xmlns:a16="http://schemas.microsoft.com/office/drawing/2014/main" id="{E77C0AF8-E068-584B-B4C8-E4FC8C5CE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25" y="1159669"/>
            <a:ext cx="2730354" cy="63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kaggle and analytics vidhya">
            <a:extLst>
              <a:ext uri="{FF2B5EF4-FFF2-40B4-BE49-F238E27FC236}">
                <a16:creationId xmlns:a16="http://schemas.microsoft.com/office/drawing/2014/main" id="{F1BBDF2A-181D-E845-AD4B-FB754D6DD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51" y="1159669"/>
            <a:ext cx="1100358" cy="49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493B11-A6CD-CE48-B4B7-BA92E366C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20350"/>
            <a:ext cx="1789619" cy="1789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4FD33C-AA78-484C-8B25-304B7A38D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74087" y="3715159"/>
            <a:ext cx="2208230" cy="44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384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BF117B-9016-644A-865B-B1EEDA08C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13EEA6-B484-1B43-9391-1BAEE18F2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Contribute your work to Opensource</a:t>
            </a:r>
          </a:p>
        </p:txBody>
      </p:sp>
      <p:pic>
        <p:nvPicPr>
          <p:cNvPr id="4" name="Picture 2" descr="Image result for github">
            <a:extLst>
              <a:ext uri="{FF2B5EF4-FFF2-40B4-BE49-F238E27FC236}">
                <a16:creationId xmlns:a16="http://schemas.microsoft.com/office/drawing/2014/main" id="{7C84F1F3-65A8-A94B-A90D-00DA7D0C4B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693"/>
            <a:ext cx="3392408" cy="125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 descr="Image result for stackoverflow">
            <a:extLst>
              <a:ext uri="{FF2B5EF4-FFF2-40B4-BE49-F238E27FC236}">
                <a16:creationId xmlns:a16="http://schemas.microsoft.com/office/drawing/2014/main" id="{E5E577A1-2530-7A49-A52F-5E1DB0EFA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180" y="1807129"/>
            <a:ext cx="4485640" cy="145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Image result for bitbucket\">
            <a:extLst>
              <a:ext uri="{FF2B5EF4-FFF2-40B4-BE49-F238E27FC236}">
                <a16:creationId xmlns:a16="http://schemas.microsoft.com/office/drawing/2014/main" id="{83BFF294-87CA-5641-B9FD-0D103EBCC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30" y="4191306"/>
            <a:ext cx="4680270" cy="103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4335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D47387-B3C6-2549-97AE-EC69D75AB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E8969B-4162-E94D-B41A-4BEB6F03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Write a blog</a:t>
            </a:r>
          </a:p>
        </p:txBody>
      </p:sp>
      <p:pic>
        <p:nvPicPr>
          <p:cNvPr id="4" name="Picture 4" descr="Image result for blog">
            <a:extLst>
              <a:ext uri="{FF2B5EF4-FFF2-40B4-BE49-F238E27FC236}">
                <a16:creationId xmlns:a16="http://schemas.microsoft.com/office/drawing/2014/main" id="{385A8CAE-D25D-BB4B-969D-CE48B82343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9206"/>
            <a:ext cx="4866961" cy="292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blog">
            <a:extLst>
              <a:ext uri="{FF2B5EF4-FFF2-40B4-BE49-F238E27FC236}">
                <a16:creationId xmlns:a16="http://schemas.microsoft.com/office/drawing/2014/main" id="{1B625A27-CA1C-004C-9E7B-86A7ADC32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467" y="750255"/>
            <a:ext cx="4270533" cy="284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64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104DA2-BAE0-A949-9CF9-62CD31C8C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7BE367-1251-3040-8B6C-1F521565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Make your resume attractive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71547E82-D2AE-1A43-98F0-448379738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017" y="782593"/>
            <a:ext cx="4088631" cy="4360907"/>
          </a:xfrm>
          <a:prstGeom prst="rect">
            <a:avLst/>
          </a:prstGeom>
        </p:spPr>
      </p:pic>
      <p:pic>
        <p:nvPicPr>
          <p:cNvPr id="5" name="Content Placeholder 3" descr="Screen Clipping">
            <a:extLst>
              <a:ext uri="{FF2B5EF4-FFF2-40B4-BE49-F238E27FC236}">
                <a16:creationId xmlns:a16="http://schemas.microsoft.com/office/drawing/2014/main" id="{DA933E3A-DBFE-A543-9BAA-952186029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9" y="1789800"/>
            <a:ext cx="4589778" cy="1656105"/>
          </a:xfrm>
        </p:spPr>
      </p:pic>
      <p:pic>
        <p:nvPicPr>
          <p:cNvPr id="6" name="Content Placeholder 3" descr="Screen Clipping">
            <a:extLst>
              <a:ext uri="{FF2B5EF4-FFF2-40B4-BE49-F238E27FC236}">
                <a16:creationId xmlns:a16="http://schemas.microsoft.com/office/drawing/2014/main" id="{910B6CD6-A553-044A-AD5B-577228774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6" r="19794" b="1"/>
          <a:stretch/>
        </p:blipFill>
        <p:spPr>
          <a:xfrm>
            <a:off x="347239" y="782593"/>
            <a:ext cx="4589778" cy="436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066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D4B96C-EC5D-C846-A7A7-95512060C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https://www.ted.com/playlists/310/talks_on_artificial_intelligen</a:t>
            </a:r>
            <a:endParaRPr lang="en-US" dirty="0"/>
          </a:p>
          <a:p>
            <a:r>
              <a:rPr lang="en-US" dirty="0">
                <a:hlinkClick r:id="rId3"/>
              </a:rPr>
              <a:t>http://www.kdnuggets.com/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</a:t>
            </a:r>
            <a:endParaRPr lang="en-US" dirty="0"/>
          </a:p>
          <a:p>
            <a:r>
              <a:rPr lang="en-US" dirty="0">
                <a:hlinkClick r:id="rId5"/>
              </a:rPr>
              <a:t>https://www.cubs100.org/GetImage.aspx?IDMF=ea11fbcd-1eb1-4829-9276-41f91b5bd75a&amp;w=900&amp;h=600&amp;src=mc</a:t>
            </a:r>
            <a:endParaRPr lang="en-US" dirty="0"/>
          </a:p>
          <a:p>
            <a:r>
              <a:rPr lang="en-US" dirty="0">
                <a:hlinkClick r:id="rId6"/>
              </a:rPr>
              <a:t>https://securityledger.com/wp-content/uploads/2016/05/IBM-Watson.jpg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963B3D-0E75-A741-B076-C8D7F0693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0494841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4792D4-D1E8-394F-A26B-22D513105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604378"/>
            <a:ext cx="8229600" cy="4539122"/>
          </a:xfrm>
        </p:spPr>
        <p:txBody>
          <a:bodyPr/>
          <a:lstStyle/>
          <a:p>
            <a:r>
              <a:rPr lang="en-US" sz="1400" dirty="0"/>
              <a:t>Python Basics</a:t>
            </a:r>
          </a:p>
          <a:p>
            <a:r>
              <a:rPr lang="en-US" sz="1400" dirty="0"/>
              <a:t>Python Libraries for Machine Learning</a:t>
            </a:r>
          </a:p>
          <a:p>
            <a:r>
              <a:rPr lang="en-US" sz="1400" dirty="0"/>
              <a:t>Statistics</a:t>
            </a:r>
          </a:p>
          <a:p>
            <a:r>
              <a:rPr lang="en-US" sz="1400" dirty="0"/>
              <a:t>Probability</a:t>
            </a:r>
          </a:p>
          <a:p>
            <a:r>
              <a:rPr lang="en-US" sz="1400" dirty="0"/>
              <a:t>Linear Regression</a:t>
            </a:r>
          </a:p>
          <a:p>
            <a:r>
              <a:rPr lang="en-US" sz="1400" dirty="0"/>
              <a:t>Logistic Regression</a:t>
            </a:r>
          </a:p>
          <a:p>
            <a:r>
              <a:rPr lang="en-US" sz="1400" dirty="0"/>
              <a:t>Naïve Bayes</a:t>
            </a:r>
          </a:p>
          <a:p>
            <a:r>
              <a:rPr lang="en-US" sz="1400" dirty="0"/>
              <a:t>KNN</a:t>
            </a:r>
          </a:p>
          <a:p>
            <a:r>
              <a:rPr lang="en-US" sz="1400" dirty="0"/>
              <a:t>Decision Tree</a:t>
            </a:r>
          </a:p>
          <a:p>
            <a:r>
              <a:rPr lang="en-US" sz="1400" dirty="0"/>
              <a:t>Random Forest</a:t>
            </a:r>
          </a:p>
          <a:p>
            <a:r>
              <a:rPr lang="en-US" sz="1400" dirty="0"/>
              <a:t>AdaBoost</a:t>
            </a:r>
          </a:p>
          <a:p>
            <a:r>
              <a:rPr lang="en-US" sz="1400" dirty="0"/>
              <a:t>Stacking</a:t>
            </a:r>
          </a:p>
          <a:p>
            <a:r>
              <a:rPr lang="en-US" sz="1400" dirty="0"/>
              <a:t>SVM</a:t>
            </a:r>
          </a:p>
          <a:p>
            <a:r>
              <a:rPr lang="en-US" sz="1400" dirty="0"/>
              <a:t>K-means, K-means++</a:t>
            </a:r>
          </a:p>
          <a:p>
            <a:r>
              <a:rPr lang="en-US" sz="1400" dirty="0"/>
              <a:t>Time Series</a:t>
            </a:r>
          </a:p>
          <a:p>
            <a:r>
              <a:rPr lang="en-US" sz="1400" dirty="0"/>
              <a:t>Deep Learning(Neural Networks, CNN, RNN)</a:t>
            </a:r>
          </a:p>
          <a:p>
            <a:r>
              <a:rPr lang="en-US" sz="1400" dirty="0"/>
              <a:t>Text Analytics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E076B-8F20-1543-9EE2-1DA4926D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</p:spTree>
    <p:extLst>
      <p:ext uri="{BB962C8B-B14F-4D97-AF65-F5344CB8AC3E}">
        <p14:creationId xmlns:p14="http://schemas.microsoft.com/office/powerpoint/2010/main" val="26656509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F8995B-6C66-4D43-B8D8-CC8DCB1F7D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9772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14E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559399" y="487679"/>
            <a:ext cx="8078992" cy="4144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Learn by doing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Teach what you have learnt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      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           -Noordeen</a:t>
            </a:r>
            <a:endParaRPr sz="40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2729547" y="3380198"/>
            <a:ext cx="3684900" cy="125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8719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ogitech2017_MASTER">
  <a:themeElements>
    <a:clrScheme name="Logitech 2017">
      <a:dk1>
        <a:srgbClr val="000000"/>
      </a:dk1>
      <a:lt1>
        <a:srgbClr val="FFFFFF"/>
      </a:lt1>
      <a:dk2>
        <a:srgbClr val="6F7678"/>
      </a:dk2>
      <a:lt2>
        <a:srgbClr val="F4F4F4"/>
      </a:lt2>
      <a:accent1>
        <a:srgbClr val="00B8FC"/>
      </a:accent1>
      <a:accent2>
        <a:srgbClr val="00EAD0"/>
      </a:accent2>
      <a:accent3>
        <a:srgbClr val="DCFD00"/>
      </a:accent3>
      <a:accent4>
        <a:srgbClr val="FF2947"/>
      </a:accent4>
      <a:accent5>
        <a:srgbClr val="814EFA"/>
      </a:accent5>
      <a:accent6>
        <a:srgbClr val="FF7F2C"/>
      </a:accent6>
      <a:hlink>
        <a:srgbClr val="DCFD00"/>
      </a:hlink>
      <a:folHlink>
        <a:srgbClr val="00EA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2BE7C6"/>
      </a:lt1>
      <a:dk2>
        <a:srgbClr val="A7A7A7"/>
      </a:dk2>
      <a:lt2>
        <a:srgbClr val="535353"/>
      </a:lt2>
      <a:accent1>
        <a:srgbClr val="2BE7C6"/>
      </a:accent1>
      <a:accent2>
        <a:srgbClr val="22B2FB"/>
      </a:accent2>
      <a:accent3>
        <a:srgbClr val="9100FF"/>
      </a:accent3>
      <a:accent4>
        <a:srgbClr val="F95052"/>
      </a:accent4>
      <a:accent5>
        <a:srgbClr val="E60D37"/>
      </a:accent5>
      <a:accent6>
        <a:srgbClr val="D4FF2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4112</TotalTime>
  <Words>1069</Words>
  <Application>Microsoft Macintosh PowerPoint</Application>
  <PresentationFormat>On-screen Show (16:9)</PresentationFormat>
  <Paragraphs>280</Paragraphs>
  <Slides>86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95" baseType="lpstr">
      <vt:lpstr>Poppins</vt:lpstr>
      <vt:lpstr>Arial Black</vt:lpstr>
      <vt:lpstr>Calibri</vt:lpstr>
      <vt:lpstr>Arial</vt:lpstr>
      <vt:lpstr>Arial Regular</vt:lpstr>
      <vt:lpstr>Poppins Medium</vt:lpstr>
      <vt:lpstr>Proxima Nova</vt:lpstr>
      <vt:lpstr>Logitech2017_MASTER</vt:lpstr>
      <vt:lpstr>2_Office Theme</vt:lpstr>
      <vt:lpstr>Mohamed Noordeen Alaudeen</vt:lpstr>
      <vt:lpstr>ABOUT ME</vt:lpstr>
      <vt:lpstr>Won  Hackathons</vt:lpstr>
      <vt:lpstr>Best project award</vt:lpstr>
      <vt:lpstr>Best Student of the batch</vt:lpstr>
      <vt:lpstr>College Connects</vt:lpstr>
      <vt:lpstr>Partnering with colleges and Research Institute</vt:lpstr>
      <vt:lpstr>MY WORK OUTSIDE THE WORK</vt:lpstr>
      <vt:lpstr>PowerPoint Presentation</vt:lpstr>
      <vt:lpstr>PowerPoint Presentation</vt:lpstr>
      <vt:lpstr>Arthur Samuel</vt:lpstr>
      <vt:lpstr>Father of Machine learning  1956 – Trains computer to play checkers  1962 – Computer defeated the state champion </vt:lpstr>
      <vt:lpstr>Example isn’t another way to teach, it is the only way to teach                                                         </vt:lpstr>
      <vt:lpstr>What Machine learning did in past and doing today and in future</vt:lpstr>
      <vt:lpstr>PROBLEM SET </vt:lpstr>
      <vt:lpstr>Approach 1: Science</vt:lpstr>
      <vt:lpstr>Approach 2: Engineering</vt:lpstr>
      <vt:lpstr>Deductive learning</vt:lpstr>
      <vt:lpstr>Inductive Learning</vt:lpstr>
      <vt:lpstr>PowerPoint Presentation</vt:lpstr>
      <vt:lpstr>Result is same but </vt:lpstr>
      <vt:lpstr>Where it does not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</vt:lpstr>
      <vt:lpstr>Find the house price?</vt:lpstr>
      <vt:lpstr>Traditional Way</vt:lpstr>
      <vt:lpstr>Machine Learning way</vt:lpstr>
      <vt:lpstr>Run Machine Learning Algorithm</vt:lpstr>
      <vt:lpstr>PowerPoint Presentation</vt:lpstr>
      <vt:lpstr>What Machine Learning can do to Logitech?</vt:lpstr>
      <vt:lpstr>Increasing the profit</vt:lpstr>
      <vt:lpstr>Operational Efficiency</vt:lpstr>
      <vt:lpstr>Increased Customer Service</vt:lpstr>
      <vt:lpstr>Decreasing the Unnecessary cost</vt:lpstr>
      <vt:lpstr>Why Now?</vt:lpstr>
      <vt:lpstr>What Happened in the year 2000 – 2016?</vt:lpstr>
      <vt:lpstr>PowerPoint Presentation</vt:lpstr>
      <vt:lpstr>Logitech Data as a Glimpse</vt:lpstr>
      <vt:lpstr>Consequence of Not Adopting Technology</vt:lpstr>
      <vt:lpstr>What we have done?</vt:lpstr>
      <vt:lpstr>Amazon Sentiment Analysis</vt:lpstr>
      <vt:lpstr>Topic Modelling</vt:lpstr>
      <vt:lpstr>Topic Model Prediction</vt:lpstr>
      <vt:lpstr>Customer care sentiment</vt:lpstr>
      <vt:lpstr>Take Away!!!</vt:lpstr>
      <vt:lpstr>PowerPoint Presentation</vt:lpstr>
      <vt:lpstr>PowerPoint Presentation</vt:lpstr>
      <vt:lpstr>PowerPoint Presentation</vt:lpstr>
      <vt:lpstr>PowerPoint Presentation</vt:lpstr>
      <vt:lpstr>Computers can Learn</vt:lpstr>
      <vt:lpstr>Automatic Drug Discover</vt:lpstr>
      <vt:lpstr>Google Deep Mind</vt:lpstr>
      <vt:lpstr>Computers Can Listen And Understand</vt:lpstr>
      <vt:lpstr>Speech Translation And Generation</vt:lpstr>
      <vt:lpstr>Computers Can See</vt:lpstr>
      <vt:lpstr>Image Recognition</vt:lpstr>
      <vt:lpstr>Some Interesting things around AI</vt:lpstr>
      <vt:lpstr>For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Jobs    - Michio Kaku - Physicst</vt:lpstr>
      <vt:lpstr>How to Tame it?</vt:lpstr>
      <vt:lpstr>Revise Statistics and Probability</vt:lpstr>
      <vt:lpstr>Learn algorithm how it works rather concentrating on output</vt:lpstr>
      <vt:lpstr>Learn and practice a programming language</vt:lpstr>
      <vt:lpstr>Big data and Data science are happily married</vt:lpstr>
      <vt:lpstr>Practice all algorithm with each use case</vt:lpstr>
      <vt:lpstr>Make use of Kaggle and Analytics vidhya </vt:lpstr>
      <vt:lpstr>Contribute your work to Opensource</vt:lpstr>
      <vt:lpstr>Write a blog</vt:lpstr>
      <vt:lpstr>Make your resume attractive</vt:lpstr>
      <vt:lpstr>References</vt:lpstr>
      <vt:lpstr>Syllabus</vt:lpstr>
      <vt:lpstr>THANK YOU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Mohamed Noordeen</cp:lastModifiedBy>
  <cp:revision>147</cp:revision>
  <cp:lastPrinted>2018-03-21T15:05:48Z</cp:lastPrinted>
  <dcterms:modified xsi:type="dcterms:W3CDTF">2018-08-06T18:46:32Z</dcterms:modified>
</cp:coreProperties>
</file>